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sldIdLst>
    <p:sldId id="256" r:id="rId2"/>
    <p:sldId id="475" r:id="rId3"/>
    <p:sldId id="692" r:id="rId4"/>
    <p:sldId id="696" r:id="rId5"/>
    <p:sldId id="708" r:id="rId6"/>
    <p:sldId id="709" r:id="rId7"/>
    <p:sldId id="710" r:id="rId8"/>
    <p:sldId id="697" r:id="rId9"/>
    <p:sldId id="698" r:id="rId10"/>
    <p:sldId id="711" r:id="rId11"/>
    <p:sldId id="699" r:id="rId12"/>
    <p:sldId id="700" r:id="rId13"/>
    <p:sldId id="712" r:id="rId14"/>
    <p:sldId id="701" r:id="rId15"/>
    <p:sldId id="702" r:id="rId16"/>
    <p:sldId id="713" r:id="rId17"/>
    <p:sldId id="714" r:id="rId18"/>
    <p:sldId id="715" r:id="rId19"/>
    <p:sldId id="716" r:id="rId20"/>
    <p:sldId id="717" r:id="rId21"/>
    <p:sldId id="718" r:id="rId22"/>
    <p:sldId id="719" r:id="rId23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33C"/>
    <a:srgbClr val="262626"/>
    <a:srgbClr val="FFFFFF"/>
    <a:srgbClr val="B2CCC4"/>
    <a:srgbClr val="B3FF00"/>
    <a:srgbClr val="18D100"/>
    <a:srgbClr val="7E7E00"/>
    <a:srgbClr val="00B050"/>
    <a:srgbClr val="FCA7A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2" autoAdjust="0"/>
    <p:restoredTop sz="91831" autoAdjust="0"/>
  </p:normalViewPr>
  <p:slideViewPr>
    <p:cSldViewPr>
      <p:cViewPr varScale="1">
        <p:scale>
          <a:sx n="136" d="100"/>
          <a:sy n="136" d="100"/>
        </p:scale>
        <p:origin x="1248" y="184"/>
      </p:cViewPr>
      <p:guideLst>
        <p:guide orient="horz" pos="180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3253-51AE-4C40-AB6B-AA3A7DF4D210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29AB-B77D-48AE-AA10-D1BD2B4D0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way I had to disable it on the lab 2 </a:t>
            </a:r>
            <a:r>
              <a:rPr lang="en-US" dirty="0" err="1"/>
              <a:t>autograder</a:t>
            </a:r>
            <a:r>
              <a:rPr lang="en-US" dirty="0"/>
              <a:t> was to insert a shim main() function that turned off </a:t>
            </a:r>
            <a:r>
              <a:rPr lang="en-US" dirty="0" err="1"/>
              <a:t>stdio</a:t>
            </a:r>
            <a:r>
              <a:rPr lang="en-US" dirty="0"/>
              <a:t> buffering before calling your main().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generally speaking, you can’t do this. I was able to do that because I had your program’s source code. if you have some random executable, you can’t. </a:t>
            </a:r>
            <a:r>
              <a:rPr lang="en-US" dirty="0" err="1"/>
              <a:t>stdio</a:t>
            </a:r>
            <a:r>
              <a:rPr lang="en-US" dirty="0"/>
              <a:t> buffering is something inside the executable; it’s not an OS thing and the OS doesn’t know about it.</a:t>
            </a:r>
          </a:p>
          <a:p>
            <a:pPr marL="528066" lvl="1" indent="-171450">
              <a:buFontTx/>
              <a:buChar char="-"/>
            </a:pPr>
            <a:r>
              <a:rPr lang="en-US" dirty="0"/>
              <a:t>you </a:t>
            </a:r>
            <a:r>
              <a:rPr lang="en-US" i="1" dirty="0"/>
              <a:t>might </a:t>
            </a:r>
            <a:r>
              <a:rPr lang="en-US" i="0" dirty="0"/>
              <a:t>be able to do something with LD_PRELOAD on Linux but </a:t>
            </a:r>
            <a:r>
              <a:rPr lang="en-US" i="0" dirty="0" err="1"/>
              <a:t>hoo</a:t>
            </a:r>
            <a:r>
              <a:rPr lang="en-US" i="0" dirty="0"/>
              <a:t> boy we’re getting real spicy now</a:t>
            </a: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“well-behaved” programs on POSIX systems will detect when stdin/</a:t>
            </a:r>
            <a:r>
              <a:rPr lang="en-US" dirty="0" err="1"/>
              <a:t>stdout</a:t>
            </a:r>
            <a:r>
              <a:rPr lang="en-US" dirty="0"/>
              <a:t>/stderr are pipes and will disable </a:t>
            </a:r>
            <a:r>
              <a:rPr lang="en-US" dirty="0" err="1"/>
              <a:t>stdio</a:t>
            </a:r>
            <a:r>
              <a:rPr lang="en-US" dirty="0"/>
              <a:t> buffering if so, but it’s something that has to be explicitly programmed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0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page https://</a:t>
            </a:r>
            <a:r>
              <a:rPr lang="en-US" dirty="0" err="1"/>
              <a:t>linux.die.net</a:t>
            </a:r>
            <a:r>
              <a:rPr lang="en-US" dirty="0"/>
              <a:t>/man/3/</a:t>
            </a:r>
            <a:r>
              <a:rPr lang="en-US" dirty="0" err="1"/>
              <a:t>pthread_mutexattr_init</a:t>
            </a:r>
            <a:r>
              <a:rPr lang="en-US" dirty="0"/>
              <a:t>  has a section called “Process Shared Memory and Synchronization” which explains how to set up a mutex (well, a mutex and a semaphore) that is shared between two processes in shared memory. you apparently have to set a special attribute on the mutex to make it work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48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“yes or no, depends” for sockets is because sockets can </a:t>
            </a:r>
            <a:r>
              <a:rPr lang="en-US" i="1" dirty="0"/>
              <a:t>be abstracted by the OS </a:t>
            </a:r>
            <a:r>
              <a:rPr lang="en-US" i="0" dirty="0"/>
              <a:t>in such a way that if it sees two processes connecting to each other, it can use shared memory to accelerate the socket.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also the “on OSes with networking” definitely applies to anything you’re likely to encounter on a personal computer, phone, tablet etc. but there are definitely OSes without networking running on a lot of appliances, in control systems, on embedded devices, and so on. networking is actually a pretty big and complex component, so some systems just leave it out </a:t>
            </a:r>
            <a:r>
              <a:rPr lang="en-US" i="0"/>
              <a:t>to save space.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5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 mean technically EVERY part of the road is a shared resource but we’re assuming people drive correctly (lol poor assumption)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2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[diagram: two cars in opposing directions both trying to turn left, but each is blocking the other from doing so.]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50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“hold-and-wait” condition is how the car in the real-world example on the last slide can break the deadlock – by giving up their spot on the road and driving away, another car can now use that part of the road.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3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one semester ago, Jeff Bezos was “only” worth 169 billion dollars. wow, he must have done a LOT of work in the last four months to earn nearly 34 billion dollars! what a hard-working guy! who totally deserves to have that much money and power! yup! good system!</a:t>
            </a:r>
          </a:p>
          <a:p>
            <a:r>
              <a:rPr lang="en-US" dirty="0"/>
              <a:t>[diagram: two tabs open in a browser. one is a bank account. the other is some malicious site. if we make each tab a thread, malicious threads can easily mess with other threads' memory, because they are in the same process.]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08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[diagram: now each tab gets its own process, which means tabs cannot interfere with one another.]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3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7645"/>
            <a:ext cx="7772400" cy="14605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/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 (no an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/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00700"/>
            <a:ext cx="9144000" cy="114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95301"/>
            <a:ext cx="8991600" cy="480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296960"/>
            <a:ext cx="1219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296960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hf hdr="0" dt="0"/>
  <p:txStyles>
    <p:titleStyle>
      <a:lvl1pPr algn="l" defTabSz="82296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GulimChe" pitchFamily="49" charset="-127"/>
          <a:cs typeface="MoolBoran" pitchFamily="34" charset="0"/>
        </a:defRPr>
      </a:lvl1pPr>
    </p:titleStyle>
    <p:bodyStyle>
      <a:lvl1pPr marL="204312" indent="-204312" algn="l" defTabSz="822960" rtl="0" eaLnBrk="1" latinLnBrk="0" hangingPunct="1">
        <a:spcBef>
          <a:spcPts val="0"/>
        </a:spcBef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67" indent="-207170" algn="l" defTabSz="822960" rtl="0" eaLnBrk="1" latinLnBrk="0" hangingPunct="1">
        <a:spcBef>
          <a:spcPts val="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0078" indent="-205740" algn="l" defTabSz="822960" rtl="0" eaLnBrk="1" latinLnBrk="0" hangingPunct="1">
        <a:spcBef>
          <a:spcPts val="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1532" indent="-205740" algn="l" defTabSz="822960" rtl="0" eaLnBrk="1" latinLnBrk="0" hangingPunct="1"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822960" rtl="0" eaLnBrk="1" latinLnBrk="0" hangingPunct="1"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848600" cy="1225021"/>
          </a:xfrm>
        </p:spPr>
        <p:txBody>
          <a:bodyPr/>
          <a:lstStyle/>
          <a:p>
            <a:r>
              <a:rPr lang="en-US" dirty="0"/>
              <a:t>Deadlocks and IPC</a:t>
            </a:r>
            <a:endParaRPr lang="en-US" sz="2400" b="1" dirty="0">
              <a:latin typeface="Consolas" panose="020B06090202040302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0449</a:t>
            </a:r>
          </a:p>
          <a:p>
            <a:r>
              <a:rPr lang="en-US" dirty="0"/>
              <a:t>Jarrett Billingsley</a:t>
            </a:r>
          </a:p>
        </p:txBody>
      </p:sp>
    </p:spTree>
    <p:extLst>
      <p:ext uri="{BB962C8B-B14F-4D97-AF65-F5344CB8AC3E}">
        <p14:creationId xmlns:p14="http://schemas.microsoft.com/office/powerpoint/2010/main" val="36120865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38B8-70FA-5A49-8F7B-78AE6766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in the sandbox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0C25E-9108-9A4C-B2CF-90683A15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b="1" dirty="0"/>
              <a:t>sandboxing </a:t>
            </a:r>
            <a:r>
              <a:rPr lang="en-US" dirty="0"/>
              <a:t>is a security technique where a process’s </a:t>
            </a:r>
            <a:r>
              <a:rPr lang="en-US" b="1" dirty="0"/>
              <a:t>permissions</a:t>
            </a:r>
            <a:r>
              <a:rPr lang="en-US" dirty="0"/>
              <a:t> are </a:t>
            </a:r>
            <a:r>
              <a:rPr lang="en-US" b="1" dirty="0"/>
              <a:t>intentionally limited</a:t>
            </a:r>
            <a:r>
              <a:rPr lang="en-US" dirty="0"/>
              <a:t> to prevent it from doing Nasty Things.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F7ED1-EFC3-AD40-B9D7-ED13095D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F7F25-5E91-2F48-B4FE-285B9500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134C6-AF15-8948-A0A6-A82F0BCFA2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4000"/>
                    </a14:imgEffect>
                  </a14:imgLayer>
                </a14:imgProps>
              </a:ext>
            </a:extLst>
          </a:blip>
          <a:srcRect b="7947"/>
          <a:stretch/>
        </p:blipFill>
        <p:spPr>
          <a:xfrm>
            <a:off x="304800" y="3299622"/>
            <a:ext cx="3467100" cy="199733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C744115-6BE1-D849-99BE-26F26FC49D4B}"/>
              </a:ext>
            </a:extLst>
          </p:cNvPr>
          <p:cNvSpPr/>
          <p:nvPr/>
        </p:nvSpPr>
        <p:spPr>
          <a:xfrm>
            <a:off x="1447800" y="3162300"/>
            <a:ext cx="990600" cy="9906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&gt;:(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FE06D6-5884-D540-8F66-4EEA0F08899C}"/>
              </a:ext>
            </a:extLst>
          </p:cNvPr>
          <p:cNvSpPr txBox="1"/>
          <p:nvPr/>
        </p:nvSpPr>
        <p:spPr>
          <a:xfrm>
            <a:off x="152400" y="1482508"/>
            <a:ext cx="4660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maybe it </a:t>
            </a:r>
            <a:r>
              <a:rPr lang="en-US" sz="2200" b="1" dirty="0"/>
              <a:t>can’t access the internet, can’t open any files, </a:t>
            </a:r>
            <a:r>
              <a:rPr lang="en-US" sz="2200" dirty="0"/>
              <a:t>and can only use </a:t>
            </a:r>
            <a:r>
              <a:rPr lang="en-US" sz="2200" b="1" dirty="0"/>
              <a:t>up to 5% of the CPU.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82645-ACA5-124B-B29A-F53C9FF7E9BE}"/>
              </a:ext>
            </a:extLst>
          </p:cNvPr>
          <p:cNvSpPr txBox="1"/>
          <p:nvPr/>
        </p:nvSpPr>
        <p:spPr>
          <a:xfrm>
            <a:off x="4914900" y="1790700"/>
            <a:ext cx="36611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a very useful technique for </a:t>
            </a:r>
            <a:r>
              <a:rPr lang="en-US" sz="2200" i="1" dirty="0"/>
              <a:t>running code that you downloaded over the internet, like exists on every webpage now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78A71B-CCA2-B14B-92B6-4BE2135654B3}"/>
              </a:ext>
            </a:extLst>
          </p:cNvPr>
          <p:cNvSpPr txBox="1"/>
          <p:nvPr/>
        </p:nvSpPr>
        <p:spPr>
          <a:xfrm>
            <a:off x="4203962" y="3882384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downside is, these permissions are almost always specified on a </a:t>
            </a:r>
            <a:r>
              <a:rPr lang="en-US" sz="2200" i="1" dirty="0"/>
              <a:t>per-process</a:t>
            </a:r>
            <a:r>
              <a:rPr lang="en-US" sz="2200" dirty="0"/>
              <a:t> basis,</a:t>
            </a:r>
            <a:r>
              <a:rPr lang="en-US" sz="2200" i="1" dirty="0"/>
              <a:t> </a:t>
            </a:r>
            <a:r>
              <a:rPr lang="en-US" sz="2200" b="1" i="1" dirty="0"/>
              <a:t>NOT</a:t>
            </a:r>
            <a:r>
              <a:rPr lang="en-US" sz="2200" i="1" dirty="0"/>
              <a:t> per-thread</a:t>
            </a:r>
            <a:r>
              <a:rPr lang="en-US" sz="2200" dirty="0"/>
              <a:t>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07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562A-2E22-6842-A3A5-EE60FFEE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if you can do that…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1C819-DB46-A64E-BA32-219070B9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0642E-5967-CB4A-B05A-73C9E5F5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6BA64A-FB1E-A149-B9AB-E863CF3FB53D}"/>
              </a:ext>
            </a:extLst>
          </p:cNvPr>
          <p:cNvSpPr/>
          <p:nvPr/>
        </p:nvSpPr>
        <p:spPr>
          <a:xfrm>
            <a:off x="6096000" y="1486430"/>
            <a:ext cx="2168279" cy="1585770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b="1" dirty="0">
                <a:solidFill>
                  <a:schemeClr val="tx1"/>
                </a:solidFill>
              </a:rPr>
              <a:t>Tab Process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325257-E031-F146-A9B5-6C96427B8CCA}"/>
              </a:ext>
            </a:extLst>
          </p:cNvPr>
          <p:cNvSpPr/>
          <p:nvPr/>
        </p:nvSpPr>
        <p:spPr>
          <a:xfrm>
            <a:off x="6071647" y="3344650"/>
            <a:ext cx="2168279" cy="1585770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b="1" dirty="0">
                <a:solidFill>
                  <a:schemeClr val="tx1"/>
                </a:solidFill>
              </a:rPr>
              <a:t>Tab Process 2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8C625A7B-10D6-A14B-AE39-7B45C359CBC7}"/>
              </a:ext>
            </a:extLst>
          </p:cNvPr>
          <p:cNvSpPr/>
          <p:nvPr/>
        </p:nvSpPr>
        <p:spPr>
          <a:xfrm>
            <a:off x="896854" y="2073855"/>
            <a:ext cx="1676400" cy="53340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bank.com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9A6A1E86-9667-1E41-8482-1E43203FF8CF}"/>
              </a:ext>
            </a:extLst>
          </p:cNvPr>
          <p:cNvSpPr/>
          <p:nvPr/>
        </p:nvSpPr>
        <p:spPr>
          <a:xfrm>
            <a:off x="2573254" y="2073855"/>
            <a:ext cx="1676400" cy="53340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virus.com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2D5300-9639-EC48-89BB-628FDAEEDF9A}"/>
              </a:ext>
            </a:extLst>
          </p:cNvPr>
          <p:cNvSpPr/>
          <p:nvPr/>
        </p:nvSpPr>
        <p:spPr>
          <a:xfrm>
            <a:off x="896854" y="2607255"/>
            <a:ext cx="3352800" cy="23231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Hi, Jeff Bezos!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Your balance is: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$203,000,000,000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55E74-93FE-7344-8474-A2D25F049E23}"/>
              </a:ext>
            </a:extLst>
          </p:cNvPr>
          <p:cNvSpPr txBox="1"/>
          <p:nvPr/>
        </p:nvSpPr>
        <p:spPr>
          <a:xfrm>
            <a:off x="6467136" y="1745915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$$$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066D62-5F4A-9A49-80DE-7E017D362BBC}"/>
              </a:ext>
            </a:extLst>
          </p:cNvPr>
          <p:cNvSpPr txBox="1"/>
          <p:nvPr/>
        </p:nvSpPr>
        <p:spPr>
          <a:xfrm rot="5400000">
            <a:off x="6637059" y="3537238"/>
            <a:ext cx="1116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&lt;:(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E1DE98C-6EB7-3640-B9C9-B303CFAAD8CE}"/>
              </a:ext>
            </a:extLst>
          </p:cNvPr>
          <p:cNvSpPr/>
          <p:nvPr/>
        </p:nvSpPr>
        <p:spPr>
          <a:xfrm>
            <a:off x="7348139" y="2025885"/>
            <a:ext cx="1219200" cy="2124920"/>
          </a:xfrm>
          <a:prstGeom prst="arc">
            <a:avLst>
              <a:gd name="adj1" fmla="val 20916308"/>
              <a:gd name="adj2" fmla="val 5430273"/>
            </a:avLst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0548E5DA-B688-B24D-97D5-E4BA640056E7}"/>
              </a:ext>
            </a:extLst>
          </p:cNvPr>
          <p:cNvSpPr/>
          <p:nvPr/>
        </p:nvSpPr>
        <p:spPr>
          <a:xfrm>
            <a:off x="8239926" y="2669245"/>
            <a:ext cx="675474" cy="67547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77A547-2039-9C46-8397-DCF6B1F55649}"/>
              </a:ext>
            </a:extLst>
          </p:cNvPr>
          <p:cNvSpPr txBox="1"/>
          <p:nvPr/>
        </p:nvSpPr>
        <p:spPr>
          <a:xfrm>
            <a:off x="324479" y="678561"/>
            <a:ext cx="5490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it provides a </a:t>
            </a:r>
            <a:r>
              <a:rPr lang="en-US" sz="2200" b="1" dirty="0"/>
              <a:t>very strong security boundary </a:t>
            </a:r>
            <a:r>
              <a:rPr lang="en-US" sz="2200" dirty="0"/>
              <a:t>enforced by the OS and the hardware (due to virtual memory)!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3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  <p:bldP spid="1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080D-3D2C-B04A-B732-8D44F72E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Kaboom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B96BA-A252-0444-B2BA-2772ADE62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495300"/>
          </a:xfrm>
        </p:spPr>
        <p:txBody>
          <a:bodyPr/>
          <a:lstStyle/>
          <a:p>
            <a:r>
              <a:rPr lang="en-US" dirty="0"/>
              <a:t>another potential issue with multithreaded programs is </a:t>
            </a:r>
            <a:r>
              <a:rPr lang="en-US" b="1" dirty="0"/>
              <a:t>stability.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F8EB7-B7B6-EF4E-B825-30A7536D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38FC5-674A-2245-87F9-C8401411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B8BE3B-8D12-F54D-BC2A-B66E401A2824}"/>
              </a:ext>
            </a:extLst>
          </p:cNvPr>
          <p:cNvSpPr/>
          <p:nvPr/>
        </p:nvSpPr>
        <p:spPr>
          <a:xfrm>
            <a:off x="5715000" y="1129046"/>
            <a:ext cx="3124200" cy="30388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Process</a:t>
            </a:r>
            <a:endParaRPr lang="en-US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40D40-36B9-0844-8D02-7CB4C988E6B6}"/>
              </a:ext>
            </a:extLst>
          </p:cNvPr>
          <p:cNvSpPr/>
          <p:nvPr/>
        </p:nvSpPr>
        <p:spPr>
          <a:xfrm>
            <a:off x="5943600" y="1805712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640A6-C18E-BB4A-8950-9359B4595B79}"/>
              </a:ext>
            </a:extLst>
          </p:cNvPr>
          <p:cNvSpPr/>
          <p:nvPr/>
        </p:nvSpPr>
        <p:spPr>
          <a:xfrm>
            <a:off x="6896100" y="1805712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42CBF2-A811-C34F-A07A-31B340AAF80A}"/>
              </a:ext>
            </a:extLst>
          </p:cNvPr>
          <p:cNvSpPr/>
          <p:nvPr/>
        </p:nvSpPr>
        <p:spPr>
          <a:xfrm>
            <a:off x="7848600" y="1805712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FEBBE2-E784-8842-9774-D57D9190CD8A}"/>
              </a:ext>
            </a:extLst>
          </p:cNvPr>
          <p:cNvSpPr/>
          <p:nvPr/>
        </p:nvSpPr>
        <p:spPr>
          <a:xfrm>
            <a:off x="5943600" y="2557880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07EB46-466F-E247-BC44-88F3B8FCB180}"/>
              </a:ext>
            </a:extLst>
          </p:cNvPr>
          <p:cNvSpPr/>
          <p:nvPr/>
        </p:nvSpPr>
        <p:spPr>
          <a:xfrm>
            <a:off x="7848600" y="2557880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E55E84-4172-3B4B-A7F3-1B46A4188E48}"/>
              </a:ext>
            </a:extLst>
          </p:cNvPr>
          <p:cNvSpPr/>
          <p:nvPr/>
        </p:nvSpPr>
        <p:spPr>
          <a:xfrm>
            <a:off x="5943600" y="3310047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993600-B2B8-1F4B-8259-70665BB0AEE4}"/>
              </a:ext>
            </a:extLst>
          </p:cNvPr>
          <p:cNvSpPr/>
          <p:nvPr/>
        </p:nvSpPr>
        <p:spPr>
          <a:xfrm>
            <a:off x="6896100" y="3310047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4C3640-C419-F544-943D-92BD2F7F9F13}"/>
              </a:ext>
            </a:extLst>
          </p:cNvPr>
          <p:cNvSpPr/>
          <p:nvPr/>
        </p:nvSpPr>
        <p:spPr>
          <a:xfrm>
            <a:off x="7848600" y="3310047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F00985-A020-2649-9E1D-2ACE0229B252}"/>
              </a:ext>
            </a:extLst>
          </p:cNvPr>
          <p:cNvSpPr txBox="1"/>
          <p:nvPr/>
        </p:nvSpPr>
        <p:spPr>
          <a:xfrm>
            <a:off x="381000" y="1104169"/>
            <a:ext cx="5117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all these threads </a:t>
            </a:r>
            <a:r>
              <a:rPr lang="en-US" sz="2200" b="1" dirty="0"/>
              <a:t>share the same memory space </a:t>
            </a:r>
            <a:r>
              <a:rPr lang="en-US" sz="2200" dirty="0"/>
              <a:t>with each other. so if one thread goes nuts, starts writing garbage into memory, does UB…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3D40E4F-B95D-8B41-8768-3B6F1D37D35F}"/>
              </a:ext>
            </a:extLst>
          </p:cNvPr>
          <p:cNvSpPr/>
          <p:nvPr/>
        </p:nvSpPr>
        <p:spPr>
          <a:xfrm>
            <a:off x="6198141" y="2007010"/>
            <a:ext cx="2157918" cy="1700980"/>
          </a:xfrm>
          <a:custGeom>
            <a:avLst/>
            <a:gdLst>
              <a:gd name="connsiteX0" fmla="*/ 983225 w 2157918"/>
              <a:gd name="connsiteY0" fmla="*/ 432619 h 1700980"/>
              <a:gd name="connsiteX1" fmla="*/ 1101212 w 2157918"/>
              <a:gd name="connsiteY1" fmla="*/ 412954 h 1700980"/>
              <a:gd name="connsiteX2" fmla="*/ 1170038 w 2157918"/>
              <a:gd name="connsiteY2" fmla="*/ 383458 h 1700980"/>
              <a:gd name="connsiteX3" fmla="*/ 1278193 w 2157918"/>
              <a:gd name="connsiteY3" fmla="*/ 353961 h 1700980"/>
              <a:gd name="connsiteX4" fmla="*/ 1376516 w 2157918"/>
              <a:gd name="connsiteY4" fmla="*/ 324464 h 1700980"/>
              <a:gd name="connsiteX5" fmla="*/ 1406012 w 2157918"/>
              <a:gd name="connsiteY5" fmla="*/ 314632 h 1700980"/>
              <a:gd name="connsiteX6" fmla="*/ 1445342 w 2157918"/>
              <a:gd name="connsiteY6" fmla="*/ 304800 h 1700980"/>
              <a:gd name="connsiteX7" fmla="*/ 1524000 w 2157918"/>
              <a:gd name="connsiteY7" fmla="*/ 275303 h 1700980"/>
              <a:gd name="connsiteX8" fmla="*/ 1563329 w 2157918"/>
              <a:gd name="connsiteY8" fmla="*/ 255638 h 1700980"/>
              <a:gd name="connsiteX9" fmla="*/ 1651819 w 2157918"/>
              <a:gd name="connsiteY9" fmla="*/ 235974 h 1700980"/>
              <a:gd name="connsiteX10" fmla="*/ 1730477 w 2157918"/>
              <a:gd name="connsiteY10" fmla="*/ 216309 h 1700980"/>
              <a:gd name="connsiteX11" fmla="*/ 1858296 w 2157918"/>
              <a:gd name="connsiteY11" fmla="*/ 226141 h 1700980"/>
              <a:gd name="connsiteX12" fmla="*/ 1897625 w 2157918"/>
              <a:gd name="connsiteY12" fmla="*/ 255638 h 1700980"/>
              <a:gd name="connsiteX13" fmla="*/ 1927122 w 2157918"/>
              <a:gd name="connsiteY13" fmla="*/ 275303 h 1700980"/>
              <a:gd name="connsiteX14" fmla="*/ 1986116 w 2157918"/>
              <a:gd name="connsiteY14" fmla="*/ 344129 h 1700980"/>
              <a:gd name="connsiteX15" fmla="*/ 2005780 w 2157918"/>
              <a:gd name="connsiteY15" fmla="*/ 422787 h 1700980"/>
              <a:gd name="connsiteX16" fmla="*/ 1976283 w 2157918"/>
              <a:gd name="connsiteY16" fmla="*/ 521109 h 1700980"/>
              <a:gd name="connsiteX17" fmla="*/ 1887793 w 2157918"/>
              <a:gd name="connsiteY17" fmla="*/ 570271 h 1700980"/>
              <a:gd name="connsiteX18" fmla="*/ 1828800 w 2157918"/>
              <a:gd name="connsiteY18" fmla="*/ 580103 h 1700980"/>
              <a:gd name="connsiteX19" fmla="*/ 1799303 w 2157918"/>
              <a:gd name="connsiteY19" fmla="*/ 589935 h 1700980"/>
              <a:gd name="connsiteX20" fmla="*/ 1740309 w 2157918"/>
              <a:gd name="connsiteY20" fmla="*/ 599767 h 1700980"/>
              <a:gd name="connsiteX21" fmla="*/ 1681316 w 2157918"/>
              <a:gd name="connsiteY21" fmla="*/ 619432 h 1700980"/>
              <a:gd name="connsiteX22" fmla="*/ 1612490 w 2157918"/>
              <a:gd name="connsiteY22" fmla="*/ 629264 h 1700980"/>
              <a:gd name="connsiteX23" fmla="*/ 1524000 w 2157918"/>
              <a:gd name="connsiteY23" fmla="*/ 648929 h 1700980"/>
              <a:gd name="connsiteX24" fmla="*/ 1494503 w 2157918"/>
              <a:gd name="connsiteY24" fmla="*/ 658761 h 1700980"/>
              <a:gd name="connsiteX25" fmla="*/ 1455174 w 2157918"/>
              <a:gd name="connsiteY25" fmla="*/ 688258 h 1700980"/>
              <a:gd name="connsiteX26" fmla="*/ 1396180 w 2157918"/>
              <a:gd name="connsiteY26" fmla="*/ 766916 h 1700980"/>
              <a:gd name="connsiteX27" fmla="*/ 1356851 w 2157918"/>
              <a:gd name="connsiteY27" fmla="*/ 835741 h 1700980"/>
              <a:gd name="connsiteX28" fmla="*/ 1337187 w 2157918"/>
              <a:gd name="connsiteY28" fmla="*/ 914400 h 1700980"/>
              <a:gd name="connsiteX29" fmla="*/ 1356851 w 2157918"/>
              <a:gd name="connsiteY29" fmla="*/ 943896 h 1700980"/>
              <a:gd name="connsiteX30" fmla="*/ 1494503 w 2157918"/>
              <a:gd name="connsiteY30" fmla="*/ 983225 h 1700980"/>
              <a:gd name="connsiteX31" fmla="*/ 1681316 w 2157918"/>
              <a:gd name="connsiteY31" fmla="*/ 1002890 h 1700980"/>
              <a:gd name="connsiteX32" fmla="*/ 1750142 w 2157918"/>
              <a:gd name="connsiteY32" fmla="*/ 1012722 h 1700980"/>
              <a:gd name="connsiteX33" fmla="*/ 1956619 w 2157918"/>
              <a:gd name="connsiteY33" fmla="*/ 1022554 h 1700980"/>
              <a:gd name="connsiteX34" fmla="*/ 2045109 w 2157918"/>
              <a:gd name="connsiteY34" fmla="*/ 1042219 h 1700980"/>
              <a:gd name="connsiteX35" fmla="*/ 2074606 w 2157918"/>
              <a:gd name="connsiteY35" fmla="*/ 1052051 h 1700980"/>
              <a:gd name="connsiteX36" fmla="*/ 2094271 w 2157918"/>
              <a:gd name="connsiteY36" fmla="*/ 1081548 h 1700980"/>
              <a:gd name="connsiteX37" fmla="*/ 2133600 w 2157918"/>
              <a:gd name="connsiteY37" fmla="*/ 1120877 h 1700980"/>
              <a:gd name="connsiteX38" fmla="*/ 2143432 w 2157918"/>
              <a:gd name="connsiteY38" fmla="*/ 1150374 h 1700980"/>
              <a:gd name="connsiteX39" fmla="*/ 2143432 w 2157918"/>
              <a:gd name="connsiteY39" fmla="*/ 1484671 h 1700980"/>
              <a:gd name="connsiteX40" fmla="*/ 2064774 w 2157918"/>
              <a:gd name="connsiteY40" fmla="*/ 1514167 h 1700980"/>
              <a:gd name="connsiteX41" fmla="*/ 1887793 w 2157918"/>
              <a:gd name="connsiteY41" fmla="*/ 1494503 h 1700980"/>
              <a:gd name="connsiteX42" fmla="*/ 1838632 w 2157918"/>
              <a:gd name="connsiteY42" fmla="*/ 1474838 h 1700980"/>
              <a:gd name="connsiteX43" fmla="*/ 1779638 w 2157918"/>
              <a:gd name="connsiteY43" fmla="*/ 1455174 h 1700980"/>
              <a:gd name="connsiteX44" fmla="*/ 1671483 w 2157918"/>
              <a:gd name="connsiteY44" fmla="*/ 1396180 h 1700980"/>
              <a:gd name="connsiteX45" fmla="*/ 1573161 w 2157918"/>
              <a:gd name="connsiteY45" fmla="*/ 1327354 h 1700980"/>
              <a:gd name="connsiteX46" fmla="*/ 1533832 w 2157918"/>
              <a:gd name="connsiteY46" fmla="*/ 1317522 h 1700980"/>
              <a:gd name="connsiteX47" fmla="*/ 1465006 w 2157918"/>
              <a:gd name="connsiteY47" fmla="*/ 1327354 h 1700980"/>
              <a:gd name="connsiteX48" fmla="*/ 1455174 w 2157918"/>
              <a:gd name="connsiteY48" fmla="*/ 1366683 h 1700980"/>
              <a:gd name="connsiteX49" fmla="*/ 1445342 w 2157918"/>
              <a:gd name="connsiteY49" fmla="*/ 1396180 h 1700980"/>
              <a:gd name="connsiteX50" fmla="*/ 1406012 w 2157918"/>
              <a:gd name="connsiteY50" fmla="*/ 1671483 h 1700980"/>
              <a:gd name="connsiteX51" fmla="*/ 1376516 w 2157918"/>
              <a:gd name="connsiteY51" fmla="*/ 1700980 h 1700980"/>
              <a:gd name="connsiteX52" fmla="*/ 1258529 w 2157918"/>
              <a:gd name="connsiteY52" fmla="*/ 1671483 h 1700980"/>
              <a:gd name="connsiteX53" fmla="*/ 1229032 w 2157918"/>
              <a:gd name="connsiteY53" fmla="*/ 1651819 h 1700980"/>
              <a:gd name="connsiteX54" fmla="*/ 1189703 w 2157918"/>
              <a:gd name="connsiteY54" fmla="*/ 1582993 h 1700980"/>
              <a:gd name="connsiteX55" fmla="*/ 1160206 w 2157918"/>
              <a:gd name="connsiteY55" fmla="*/ 1455174 h 1700980"/>
              <a:gd name="connsiteX56" fmla="*/ 1140542 w 2157918"/>
              <a:gd name="connsiteY56" fmla="*/ 1366683 h 1700980"/>
              <a:gd name="connsiteX57" fmla="*/ 1130709 w 2157918"/>
              <a:gd name="connsiteY57" fmla="*/ 1258529 h 1700980"/>
              <a:gd name="connsiteX58" fmla="*/ 1120877 w 2157918"/>
              <a:gd name="connsiteY58" fmla="*/ 1209367 h 1700980"/>
              <a:gd name="connsiteX59" fmla="*/ 1052051 w 2157918"/>
              <a:gd name="connsiteY59" fmla="*/ 1219200 h 1700980"/>
              <a:gd name="connsiteX60" fmla="*/ 963561 w 2157918"/>
              <a:gd name="connsiteY60" fmla="*/ 1278193 h 1700980"/>
              <a:gd name="connsiteX61" fmla="*/ 894735 w 2157918"/>
              <a:gd name="connsiteY61" fmla="*/ 1347019 h 1700980"/>
              <a:gd name="connsiteX62" fmla="*/ 855406 w 2157918"/>
              <a:gd name="connsiteY62" fmla="*/ 1415845 h 1700980"/>
              <a:gd name="connsiteX63" fmla="*/ 816077 w 2157918"/>
              <a:gd name="connsiteY63" fmla="*/ 1445341 h 1700980"/>
              <a:gd name="connsiteX64" fmla="*/ 786580 w 2157918"/>
              <a:gd name="connsiteY64" fmla="*/ 1465006 h 1700980"/>
              <a:gd name="connsiteX65" fmla="*/ 737419 w 2157918"/>
              <a:gd name="connsiteY65" fmla="*/ 1474838 h 1700980"/>
              <a:gd name="connsiteX66" fmla="*/ 678425 w 2157918"/>
              <a:gd name="connsiteY66" fmla="*/ 1435509 h 1700980"/>
              <a:gd name="connsiteX67" fmla="*/ 668593 w 2157918"/>
              <a:gd name="connsiteY67" fmla="*/ 1406012 h 1700980"/>
              <a:gd name="connsiteX68" fmla="*/ 698090 w 2157918"/>
              <a:gd name="connsiteY68" fmla="*/ 1219200 h 1700980"/>
              <a:gd name="connsiteX69" fmla="*/ 717754 w 2157918"/>
              <a:gd name="connsiteY69" fmla="*/ 1160206 h 1700980"/>
              <a:gd name="connsiteX70" fmla="*/ 668593 w 2157918"/>
              <a:gd name="connsiteY70" fmla="*/ 1150374 h 1700980"/>
              <a:gd name="connsiteX71" fmla="*/ 530942 w 2157918"/>
              <a:gd name="connsiteY71" fmla="*/ 1130709 h 1700980"/>
              <a:gd name="connsiteX72" fmla="*/ 285135 w 2157918"/>
              <a:gd name="connsiteY72" fmla="*/ 1179871 h 1700980"/>
              <a:gd name="connsiteX73" fmla="*/ 226142 w 2157918"/>
              <a:gd name="connsiteY73" fmla="*/ 1199535 h 1700980"/>
              <a:gd name="connsiteX74" fmla="*/ 196645 w 2157918"/>
              <a:gd name="connsiteY74" fmla="*/ 1209367 h 1700980"/>
              <a:gd name="connsiteX75" fmla="*/ 88490 w 2157918"/>
              <a:gd name="connsiteY75" fmla="*/ 1199535 h 1700980"/>
              <a:gd name="connsiteX76" fmla="*/ 49161 w 2157918"/>
              <a:gd name="connsiteY76" fmla="*/ 1150374 h 1700980"/>
              <a:gd name="connsiteX77" fmla="*/ 39329 w 2157918"/>
              <a:gd name="connsiteY77" fmla="*/ 1120877 h 1700980"/>
              <a:gd name="connsiteX78" fmla="*/ 9832 w 2157918"/>
              <a:gd name="connsiteY78" fmla="*/ 1042219 h 1700980"/>
              <a:gd name="connsiteX79" fmla="*/ 0 w 2157918"/>
              <a:gd name="connsiteY79" fmla="*/ 983225 h 1700980"/>
              <a:gd name="connsiteX80" fmla="*/ 9832 w 2157918"/>
              <a:gd name="connsiteY80" fmla="*/ 875071 h 1700980"/>
              <a:gd name="connsiteX81" fmla="*/ 29496 w 2157918"/>
              <a:gd name="connsiteY81" fmla="*/ 845574 h 1700980"/>
              <a:gd name="connsiteX82" fmla="*/ 49161 w 2157918"/>
              <a:gd name="connsiteY82" fmla="*/ 806245 h 1700980"/>
              <a:gd name="connsiteX83" fmla="*/ 108154 w 2157918"/>
              <a:gd name="connsiteY83" fmla="*/ 757083 h 1700980"/>
              <a:gd name="connsiteX84" fmla="*/ 137651 w 2157918"/>
              <a:gd name="connsiteY84" fmla="*/ 747251 h 1700980"/>
              <a:gd name="connsiteX85" fmla="*/ 245806 w 2157918"/>
              <a:gd name="connsiteY85" fmla="*/ 757083 h 1700980"/>
              <a:gd name="connsiteX86" fmla="*/ 285135 w 2157918"/>
              <a:gd name="connsiteY86" fmla="*/ 766916 h 1700980"/>
              <a:gd name="connsiteX87" fmla="*/ 334296 w 2157918"/>
              <a:gd name="connsiteY87" fmla="*/ 776748 h 1700980"/>
              <a:gd name="connsiteX88" fmla="*/ 412954 w 2157918"/>
              <a:gd name="connsiteY88" fmla="*/ 806245 h 1700980"/>
              <a:gd name="connsiteX89" fmla="*/ 471948 w 2157918"/>
              <a:gd name="connsiteY89" fmla="*/ 825909 h 1700980"/>
              <a:gd name="connsiteX90" fmla="*/ 501445 w 2157918"/>
              <a:gd name="connsiteY90" fmla="*/ 835741 h 1700980"/>
              <a:gd name="connsiteX91" fmla="*/ 609600 w 2157918"/>
              <a:gd name="connsiteY91" fmla="*/ 845574 h 1700980"/>
              <a:gd name="connsiteX92" fmla="*/ 648929 w 2157918"/>
              <a:gd name="connsiteY92" fmla="*/ 855406 h 1700980"/>
              <a:gd name="connsiteX93" fmla="*/ 678425 w 2157918"/>
              <a:gd name="connsiteY93" fmla="*/ 865238 h 1700980"/>
              <a:gd name="connsiteX94" fmla="*/ 698090 w 2157918"/>
              <a:gd name="connsiteY94" fmla="*/ 835741 h 1700980"/>
              <a:gd name="connsiteX95" fmla="*/ 688258 w 2157918"/>
              <a:gd name="connsiteY95" fmla="*/ 757083 h 1700980"/>
              <a:gd name="connsiteX96" fmla="*/ 658761 w 2157918"/>
              <a:gd name="connsiteY96" fmla="*/ 727587 h 1700980"/>
              <a:gd name="connsiteX97" fmla="*/ 639096 w 2157918"/>
              <a:gd name="connsiteY97" fmla="*/ 698090 h 1700980"/>
              <a:gd name="connsiteX98" fmla="*/ 609600 w 2157918"/>
              <a:gd name="connsiteY98" fmla="*/ 658761 h 1700980"/>
              <a:gd name="connsiteX99" fmla="*/ 580103 w 2157918"/>
              <a:gd name="connsiteY99" fmla="*/ 629264 h 1700980"/>
              <a:gd name="connsiteX100" fmla="*/ 511277 w 2157918"/>
              <a:gd name="connsiteY100" fmla="*/ 530941 h 1700980"/>
              <a:gd name="connsiteX101" fmla="*/ 481780 w 2157918"/>
              <a:gd name="connsiteY101" fmla="*/ 511277 h 1700980"/>
              <a:gd name="connsiteX102" fmla="*/ 462116 w 2157918"/>
              <a:gd name="connsiteY102" fmla="*/ 481780 h 1700980"/>
              <a:gd name="connsiteX103" fmla="*/ 511277 w 2157918"/>
              <a:gd name="connsiteY103" fmla="*/ 432619 h 1700980"/>
              <a:gd name="connsiteX104" fmla="*/ 599767 w 2157918"/>
              <a:gd name="connsiteY104" fmla="*/ 442451 h 1700980"/>
              <a:gd name="connsiteX105" fmla="*/ 658761 w 2157918"/>
              <a:gd name="connsiteY105" fmla="*/ 481780 h 1700980"/>
              <a:gd name="connsiteX106" fmla="*/ 678425 w 2157918"/>
              <a:gd name="connsiteY106" fmla="*/ 481780 h 1700980"/>
              <a:gd name="connsiteX107" fmla="*/ 658761 w 2157918"/>
              <a:gd name="connsiteY107" fmla="*/ 334296 h 1700980"/>
              <a:gd name="connsiteX108" fmla="*/ 639096 w 2157918"/>
              <a:gd name="connsiteY108" fmla="*/ 255638 h 1700980"/>
              <a:gd name="connsiteX109" fmla="*/ 648929 w 2157918"/>
              <a:gd name="connsiteY109" fmla="*/ 88490 h 1700980"/>
              <a:gd name="connsiteX110" fmla="*/ 727587 w 2157918"/>
              <a:gd name="connsiteY110" fmla="*/ 0 h 1700980"/>
              <a:gd name="connsiteX111" fmla="*/ 796412 w 2157918"/>
              <a:gd name="connsiteY111" fmla="*/ 9832 h 1700980"/>
              <a:gd name="connsiteX112" fmla="*/ 816077 w 2157918"/>
              <a:gd name="connsiteY112" fmla="*/ 39329 h 1700980"/>
              <a:gd name="connsiteX113" fmla="*/ 845574 w 2157918"/>
              <a:gd name="connsiteY113" fmla="*/ 78658 h 1700980"/>
              <a:gd name="connsiteX114" fmla="*/ 855406 w 2157918"/>
              <a:gd name="connsiteY114" fmla="*/ 108154 h 1700980"/>
              <a:gd name="connsiteX115" fmla="*/ 875071 w 2157918"/>
              <a:gd name="connsiteY115" fmla="*/ 147483 h 1700980"/>
              <a:gd name="connsiteX116" fmla="*/ 884903 w 2157918"/>
              <a:gd name="connsiteY116" fmla="*/ 186812 h 1700980"/>
              <a:gd name="connsiteX117" fmla="*/ 894735 w 2157918"/>
              <a:gd name="connsiteY117" fmla="*/ 255638 h 1700980"/>
              <a:gd name="connsiteX118" fmla="*/ 904567 w 2157918"/>
              <a:gd name="connsiteY118" fmla="*/ 334296 h 1700980"/>
              <a:gd name="connsiteX119" fmla="*/ 924232 w 2157918"/>
              <a:gd name="connsiteY119" fmla="*/ 363793 h 1700980"/>
              <a:gd name="connsiteX120" fmla="*/ 983225 w 2157918"/>
              <a:gd name="connsiteY120" fmla="*/ 403122 h 1700980"/>
              <a:gd name="connsiteX121" fmla="*/ 983225 w 2157918"/>
              <a:gd name="connsiteY121" fmla="*/ 432619 h 170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157918" h="1700980">
                <a:moveTo>
                  <a:pt x="983225" y="432619"/>
                </a:moveTo>
                <a:cubicBezTo>
                  <a:pt x="1022554" y="426064"/>
                  <a:pt x="1062653" y="423101"/>
                  <a:pt x="1101212" y="412954"/>
                </a:cubicBezTo>
                <a:cubicBezTo>
                  <a:pt x="1125350" y="406602"/>
                  <a:pt x="1146742" y="392418"/>
                  <a:pt x="1170038" y="383458"/>
                </a:cubicBezTo>
                <a:cubicBezTo>
                  <a:pt x="1224099" y="362666"/>
                  <a:pt x="1225465" y="364506"/>
                  <a:pt x="1278193" y="353961"/>
                </a:cubicBezTo>
                <a:cubicBezTo>
                  <a:pt x="1366268" y="318730"/>
                  <a:pt x="1287893" y="346619"/>
                  <a:pt x="1376516" y="324464"/>
                </a:cubicBezTo>
                <a:cubicBezTo>
                  <a:pt x="1386570" y="321950"/>
                  <a:pt x="1396047" y="317479"/>
                  <a:pt x="1406012" y="314632"/>
                </a:cubicBezTo>
                <a:cubicBezTo>
                  <a:pt x="1419006" y="310920"/>
                  <a:pt x="1432232" y="308077"/>
                  <a:pt x="1445342" y="304800"/>
                </a:cubicBezTo>
                <a:cubicBezTo>
                  <a:pt x="1554839" y="250050"/>
                  <a:pt x="1416903" y="315465"/>
                  <a:pt x="1524000" y="275303"/>
                </a:cubicBezTo>
                <a:cubicBezTo>
                  <a:pt x="1537724" y="270157"/>
                  <a:pt x="1549605" y="260784"/>
                  <a:pt x="1563329" y="255638"/>
                </a:cubicBezTo>
                <a:cubicBezTo>
                  <a:pt x="1581500" y="248824"/>
                  <a:pt x="1635624" y="239711"/>
                  <a:pt x="1651819" y="235974"/>
                </a:cubicBezTo>
                <a:cubicBezTo>
                  <a:pt x="1678153" y="229897"/>
                  <a:pt x="1730477" y="216309"/>
                  <a:pt x="1730477" y="216309"/>
                </a:cubicBezTo>
                <a:cubicBezTo>
                  <a:pt x="1773083" y="219586"/>
                  <a:pt x="1816700" y="216354"/>
                  <a:pt x="1858296" y="226141"/>
                </a:cubicBezTo>
                <a:cubicBezTo>
                  <a:pt x="1874248" y="229894"/>
                  <a:pt x="1884290" y="246113"/>
                  <a:pt x="1897625" y="255638"/>
                </a:cubicBezTo>
                <a:cubicBezTo>
                  <a:pt x="1907241" y="262507"/>
                  <a:pt x="1918044" y="267738"/>
                  <a:pt x="1927122" y="275303"/>
                </a:cubicBezTo>
                <a:cubicBezTo>
                  <a:pt x="1954512" y="298128"/>
                  <a:pt x="1964415" y="315195"/>
                  <a:pt x="1986116" y="344129"/>
                </a:cubicBezTo>
                <a:cubicBezTo>
                  <a:pt x="1993875" y="367406"/>
                  <a:pt x="2005780" y="399056"/>
                  <a:pt x="2005780" y="422787"/>
                </a:cubicBezTo>
                <a:cubicBezTo>
                  <a:pt x="2005780" y="445125"/>
                  <a:pt x="1995863" y="501529"/>
                  <a:pt x="1976283" y="521109"/>
                </a:cubicBezTo>
                <a:cubicBezTo>
                  <a:pt x="1970847" y="526545"/>
                  <a:pt x="1901040" y="566297"/>
                  <a:pt x="1887793" y="570271"/>
                </a:cubicBezTo>
                <a:cubicBezTo>
                  <a:pt x="1868698" y="576000"/>
                  <a:pt x="1848261" y="575778"/>
                  <a:pt x="1828800" y="580103"/>
                </a:cubicBezTo>
                <a:cubicBezTo>
                  <a:pt x="1818683" y="582351"/>
                  <a:pt x="1809420" y="587687"/>
                  <a:pt x="1799303" y="589935"/>
                </a:cubicBezTo>
                <a:cubicBezTo>
                  <a:pt x="1779842" y="594260"/>
                  <a:pt x="1759974" y="596490"/>
                  <a:pt x="1740309" y="599767"/>
                </a:cubicBezTo>
                <a:cubicBezTo>
                  <a:pt x="1720645" y="606322"/>
                  <a:pt x="1701836" y="616501"/>
                  <a:pt x="1681316" y="619432"/>
                </a:cubicBezTo>
                <a:cubicBezTo>
                  <a:pt x="1658374" y="622709"/>
                  <a:pt x="1635350" y="625454"/>
                  <a:pt x="1612490" y="629264"/>
                </a:cubicBezTo>
                <a:cubicBezTo>
                  <a:pt x="1588149" y="633321"/>
                  <a:pt x="1548757" y="641855"/>
                  <a:pt x="1524000" y="648929"/>
                </a:cubicBezTo>
                <a:cubicBezTo>
                  <a:pt x="1514035" y="651776"/>
                  <a:pt x="1504335" y="655484"/>
                  <a:pt x="1494503" y="658761"/>
                </a:cubicBezTo>
                <a:cubicBezTo>
                  <a:pt x="1481393" y="668593"/>
                  <a:pt x="1466197" y="676133"/>
                  <a:pt x="1455174" y="688258"/>
                </a:cubicBezTo>
                <a:cubicBezTo>
                  <a:pt x="1433128" y="712509"/>
                  <a:pt x="1410837" y="737602"/>
                  <a:pt x="1396180" y="766916"/>
                </a:cubicBezTo>
                <a:cubicBezTo>
                  <a:pt x="1371231" y="816814"/>
                  <a:pt x="1384647" y="794050"/>
                  <a:pt x="1356851" y="835741"/>
                </a:cubicBezTo>
                <a:cubicBezTo>
                  <a:pt x="1350296" y="861961"/>
                  <a:pt x="1322195" y="891913"/>
                  <a:pt x="1337187" y="914400"/>
                </a:cubicBezTo>
                <a:cubicBezTo>
                  <a:pt x="1343742" y="924232"/>
                  <a:pt x="1346831" y="937633"/>
                  <a:pt x="1356851" y="943896"/>
                </a:cubicBezTo>
                <a:cubicBezTo>
                  <a:pt x="1372704" y="953804"/>
                  <a:pt x="1485413" y="982399"/>
                  <a:pt x="1494503" y="983225"/>
                </a:cubicBezTo>
                <a:cubicBezTo>
                  <a:pt x="1598133" y="992647"/>
                  <a:pt x="1589248" y="990615"/>
                  <a:pt x="1681316" y="1002890"/>
                </a:cubicBezTo>
                <a:cubicBezTo>
                  <a:pt x="1704288" y="1005953"/>
                  <a:pt x="1727026" y="1011071"/>
                  <a:pt x="1750142" y="1012722"/>
                </a:cubicBezTo>
                <a:cubicBezTo>
                  <a:pt x="1818871" y="1017631"/>
                  <a:pt x="1887793" y="1019277"/>
                  <a:pt x="1956619" y="1022554"/>
                </a:cubicBezTo>
                <a:cubicBezTo>
                  <a:pt x="1990404" y="1029312"/>
                  <a:pt x="2012715" y="1032964"/>
                  <a:pt x="2045109" y="1042219"/>
                </a:cubicBezTo>
                <a:cubicBezTo>
                  <a:pt x="2055074" y="1045066"/>
                  <a:pt x="2064774" y="1048774"/>
                  <a:pt x="2074606" y="1052051"/>
                </a:cubicBezTo>
                <a:cubicBezTo>
                  <a:pt x="2081161" y="1061883"/>
                  <a:pt x="2086581" y="1072576"/>
                  <a:pt x="2094271" y="1081548"/>
                </a:cubicBezTo>
                <a:cubicBezTo>
                  <a:pt x="2106337" y="1095624"/>
                  <a:pt x="2122824" y="1105790"/>
                  <a:pt x="2133600" y="1120877"/>
                </a:cubicBezTo>
                <a:cubicBezTo>
                  <a:pt x="2139624" y="1129311"/>
                  <a:pt x="2140155" y="1140542"/>
                  <a:pt x="2143432" y="1150374"/>
                </a:cubicBezTo>
                <a:cubicBezTo>
                  <a:pt x="2157698" y="1278775"/>
                  <a:pt x="2167218" y="1324119"/>
                  <a:pt x="2143432" y="1484671"/>
                </a:cubicBezTo>
                <a:cubicBezTo>
                  <a:pt x="2140340" y="1505543"/>
                  <a:pt x="2068516" y="1513419"/>
                  <a:pt x="2064774" y="1514167"/>
                </a:cubicBezTo>
                <a:cubicBezTo>
                  <a:pt x="2005780" y="1507612"/>
                  <a:pt x="1946272" y="1504673"/>
                  <a:pt x="1887793" y="1494503"/>
                </a:cubicBezTo>
                <a:cubicBezTo>
                  <a:pt x="1870405" y="1491479"/>
                  <a:pt x="1855219" y="1480870"/>
                  <a:pt x="1838632" y="1474838"/>
                </a:cubicBezTo>
                <a:cubicBezTo>
                  <a:pt x="1819152" y="1467754"/>
                  <a:pt x="1798690" y="1463339"/>
                  <a:pt x="1779638" y="1455174"/>
                </a:cubicBezTo>
                <a:cubicBezTo>
                  <a:pt x="1734995" y="1436042"/>
                  <a:pt x="1707398" y="1421834"/>
                  <a:pt x="1671483" y="1396180"/>
                </a:cubicBezTo>
                <a:cubicBezTo>
                  <a:pt x="1653962" y="1383665"/>
                  <a:pt x="1587070" y="1330831"/>
                  <a:pt x="1573161" y="1327354"/>
                </a:cubicBezTo>
                <a:lnTo>
                  <a:pt x="1533832" y="1317522"/>
                </a:lnTo>
                <a:cubicBezTo>
                  <a:pt x="1510890" y="1320799"/>
                  <a:pt x="1484658" y="1315071"/>
                  <a:pt x="1465006" y="1327354"/>
                </a:cubicBezTo>
                <a:cubicBezTo>
                  <a:pt x="1453547" y="1334516"/>
                  <a:pt x="1458886" y="1353690"/>
                  <a:pt x="1455174" y="1366683"/>
                </a:cubicBezTo>
                <a:cubicBezTo>
                  <a:pt x="1452327" y="1376648"/>
                  <a:pt x="1448619" y="1386348"/>
                  <a:pt x="1445342" y="1396180"/>
                </a:cubicBezTo>
                <a:cubicBezTo>
                  <a:pt x="1437517" y="1583958"/>
                  <a:pt x="1482185" y="1582613"/>
                  <a:pt x="1406012" y="1671483"/>
                </a:cubicBezTo>
                <a:cubicBezTo>
                  <a:pt x="1396963" y="1682040"/>
                  <a:pt x="1386348" y="1691148"/>
                  <a:pt x="1376516" y="1700980"/>
                </a:cubicBezTo>
                <a:cubicBezTo>
                  <a:pt x="1327044" y="1692735"/>
                  <a:pt x="1305276" y="1692260"/>
                  <a:pt x="1258529" y="1671483"/>
                </a:cubicBezTo>
                <a:cubicBezTo>
                  <a:pt x="1247731" y="1666684"/>
                  <a:pt x="1238864" y="1658374"/>
                  <a:pt x="1229032" y="1651819"/>
                </a:cubicBezTo>
                <a:cubicBezTo>
                  <a:pt x="1209282" y="1622195"/>
                  <a:pt x="1204673" y="1617924"/>
                  <a:pt x="1189703" y="1582993"/>
                </a:cubicBezTo>
                <a:cubicBezTo>
                  <a:pt x="1173427" y="1545014"/>
                  <a:pt x="1168602" y="1488757"/>
                  <a:pt x="1160206" y="1455174"/>
                </a:cubicBezTo>
                <a:cubicBezTo>
                  <a:pt x="1146321" y="1399632"/>
                  <a:pt x="1153024" y="1429096"/>
                  <a:pt x="1140542" y="1366683"/>
                </a:cubicBezTo>
                <a:cubicBezTo>
                  <a:pt x="1137264" y="1330632"/>
                  <a:pt x="1135199" y="1294449"/>
                  <a:pt x="1130709" y="1258529"/>
                </a:cubicBezTo>
                <a:cubicBezTo>
                  <a:pt x="1128636" y="1241946"/>
                  <a:pt x="1135825" y="1216841"/>
                  <a:pt x="1120877" y="1209367"/>
                </a:cubicBezTo>
                <a:cubicBezTo>
                  <a:pt x="1100149" y="1199003"/>
                  <a:pt x="1074993" y="1215922"/>
                  <a:pt x="1052051" y="1219200"/>
                </a:cubicBezTo>
                <a:cubicBezTo>
                  <a:pt x="1010883" y="1239784"/>
                  <a:pt x="999926" y="1241828"/>
                  <a:pt x="963561" y="1278193"/>
                </a:cubicBezTo>
                <a:cubicBezTo>
                  <a:pt x="871793" y="1369961"/>
                  <a:pt x="999612" y="1268360"/>
                  <a:pt x="894735" y="1347019"/>
                </a:cubicBezTo>
                <a:cubicBezTo>
                  <a:pt x="887023" y="1362444"/>
                  <a:pt x="869305" y="1401946"/>
                  <a:pt x="855406" y="1415845"/>
                </a:cubicBezTo>
                <a:cubicBezTo>
                  <a:pt x="843819" y="1427432"/>
                  <a:pt x="829412" y="1435816"/>
                  <a:pt x="816077" y="1445341"/>
                </a:cubicBezTo>
                <a:cubicBezTo>
                  <a:pt x="806461" y="1452209"/>
                  <a:pt x="797645" y="1460857"/>
                  <a:pt x="786580" y="1465006"/>
                </a:cubicBezTo>
                <a:cubicBezTo>
                  <a:pt x="770933" y="1470874"/>
                  <a:pt x="753806" y="1471561"/>
                  <a:pt x="737419" y="1474838"/>
                </a:cubicBezTo>
                <a:cubicBezTo>
                  <a:pt x="706494" y="1464530"/>
                  <a:pt x="699468" y="1467074"/>
                  <a:pt x="678425" y="1435509"/>
                </a:cubicBezTo>
                <a:cubicBezTo>
                  <a:pt x="672676" y="1426885"/>
                  <a:pt x="671870" y="1415844"/>
                  <a:pt x="668593" y="1406012"/>
                </a:cubicBezTo>
                <a:cubicBezTo>
                  <a:pt x="678425" y="1343741"/>
                  <a:pt x="685726" y="1281018"/>
                  <a:pt x="698090" y="1219200"/>
                </a:cubicBezTo>
                <a:cubicBezTo>
                  <a:pt x="702155" y="1198874"/>
                  <a:pt x="717754" y="1160206"/>
                  <a:pt x="717754" y="1160206"/>
                </a:cubicBezTo>
                <a:cubicBezTo>
                  <a:pt x="701367" y="1156929"/>
                  <a:pt x="685100" y="1152980"/>
                  <a:pt x="668593" y="1150374"/>
                </a:cubicBezTo>
                <a:cubicBezTo>
                  <a:pt x="622811" y="1143145"/>
                  <a:pt x="530942" y="1130709"/>
                  <a:pt x="530942" y="1130709"/>
                </a:cubicBezTo>
                <a:cubicBezTo>
                  <a:pt x="297953" y="1146241"/>
                  <a:pt x="465230" y="1119840"/>
                  <a:pt x="285135" y="1179871"/>
                </a:cubicBezTo>
                <a:lnTo>
                  <a:pt x="226142" y="1199535"/>
                </a:lnTo>
                <a:lnTo>
                  <a:pt x="196645" y="1209367"/>
                </a:lnTo>
                <a:cubicBezTo>
                  <a:pt x="160593" y="1206090"/>
                  <a:pt x="122101" y="1212979"/>
                  <a:pt x="88490" y="1199535"/>
                </a:cubicBezTo>
                <a:cubicBezTo>
                  <a:pt x="69005" y="1191741"/>
                  <a:pt x="60283" y="1168170"/>
                  <a:pt x="49161" y="1150374"/>
                </a:cubicBezTo>
                <a:cubicBezTo>
                  <a:pt x="43668" y="1141585"/>
                  <a:pt x="42968" y="1130581"/>
                  <a:pt x="39329" y="1120877"/>
                </a:cubicBezTo>
                <a:cubicBezTo>
                  <a:pt x="35150" y="1109734"/>
                  <a:pt x="13891" y="1060484"/>
                  <a:pt x="9832" y="1042219"/>
                </a:cubicBezTo>
                <a:cubicBezTo>
                  <a:pt x="5507" y="1022758"/>
                  <a:pt x="3277" y="1002890"/>
                  <a:pt x="0" y="983225"/>
                </a:cubicBezTo>
                <a:cubicBezTo>
                  <a:pt x="3277" y="947174"/>
                  <a:pt x="2247" y="910467"/>
                  <a:pt x="9832" y="875071"/>
                </a:cubicBezTo>
                <a:cubicBezTo>
                  <a:pt x="12308" y="863516"/>
                  <a:pt x="23633" y="855834"/>
                  <a:pt x="29496" y="845574"/>
                </a:cubicBezTo>
                <a:cubicBezTo>
                  <a:pt x="36768" y="832848"/>
                  <a:pt x="40642" y="818172"/>
                  <a:pt x="49161" y="806245"/>
                </a:cubicBezTo>
                <a:cubicBezTo>
                  <a:pt x="61240" y="789334"/>
                  <a:pt x="88991" y="766665"/>
                  <a:pt x="108154" y="757083"/>
                </a:cubicBezTo>
                <a:cubicBezTo>
                  <a:pt x="117424" y="752448"/>
                  <a:pt x="127819" y="750528"/>
                  <a:pt x="137651" y="747251"/>
                </a:cubicBezTo>
                <a:cubicBezTo>
                  <a:pt x="173703" y="750528"/>
                  <a:pt x="209923" y="752299"/>
                  <a:pt x="245806" y="757083"/>
                </a:cubicBezTo>
                <a:cubicBezTo>
                  <a:pt x="259201" y="758869"/>
                  <a:pt x="271944" y="763984"/>
                  <a:pt x="285135" y="766916"/>
                </a:cubicBezTo>
                <a:cubicBezTo>
                  <a:pt x="301449" y="770541"/>
                  <a:pt x="317909" y="773471"/>
                  <a:pt x="334296" y="776748"/>
                </a:cubicBezTo>
                <a:cubicBezTo>
                  <a:pt x="400228" y="809713"/>
                  <a:pt x="346023" y="786165"/>
                  <a:pt x="412954" y="806245"/>
                </a:cubicBezTo>
                <a:cubicBezTo>
                  <a:pt x="432808" y="812201"/>
                  <a:pt x="452283" y="819354"/>
                  <a:pt x="471948" y="825909"/>
                </a:cubicBezTo>
                <a:cubicBezTo>
                  <a:pt x="481780" y="829186"/>
                  <a:pt x="491123" y="834803"/>
                  <a:pt x="501445" y="835741"/>
                </a:cubicBezTo>
                <a:lnTo>
                  <a:pt x="609600" y="845574"/>
                </a:lnTo>
                <a:cubicBezTo>
                  <a:pt x="622710" y="848851"/>
                  <a:pt x="635936" y="851694"/>
                  <a:pt x="648929" y="855406"/>
                </a:cubicBezTo>
                <a:cubicBezTo>
                  <a:pt x="658894" y="858253"/>
                  <a:pt x="668802" y="869087"/>
                  <a:pt x="678425" y="865238"/>
                </a:cubicBezTo>
                <a:cubicBezTo>
                  <a:pt x="689397" y="860849"/>
                  <a:pt x="691535" y="845573"/>
                  <a:pt x="698090" y="835741"/>
                </a:cubicBezTo>
                <a:cubicBezTo>
                  <a:pt x="694813" y="809522"/>
                  <a:pt x="697288" y="781915"/>
                  <a:pt x="688258" y="757083"/>
                </a:cubicBezTo>
                <a:cubicBezTo>
                  <a:pt x="683506" y="744015"/>
                  <a:pt x="667663" y="738269"/>
                  <a:pt x="658761" y="727587"/>
                </a:cubicBezTo>
                <a:cubicBezTo>
                  <a:pt x="651196" y="718509"/>
                  <a:pt x="645964" y="707706"/>
                  <a:pt x="639096" y="698090"/>
                </a:cubicBezTo>
                <a:cubicBezTo>
                  <a:pt x="629571" y="684755"/>
                  <a:pt x="620264" y="671203"/>
                  <a:pt x="609600" y="658761"/>
                </a:cubicBezTo>
                <a:cubicBezTo>
                  <a:pt x="600551" y="648203"/>
                  <a:pt x="588640" y="640240"/>
                  <a:pt x="580103" y="629264"/>
                </a:cubicBezTo>
                <a:cubicBezTo>
                  <a:pt x="568865" y="614815"/>
                  <a:pt x="529173" y="548837"/>
                  <a:pt x="511277" y="530941"/>
                </a:cubicBezTo>
                <a:cubicBezTo>
                  <a:pt x="502921" y="522585"/>
                  <a:pt x="491612" y="517832"/>
                  <a:pt x="481780" y="511277"/>
                </a:cubicBezTo>
                <a:cubicBezTo>
                  <a:pt x="475225" y="501445"/>
                  <a:pt x="464059" y="493436"/>
                  <a:pt x="462116" y="481780"/>
                </a:cubicBezTo>
                <a:cubicBezTo>
                  <a:pt x="456552" y="448393"/>
                  <a:pt x="491006" y="442754"/>
                  <a:pt x="511277" y="432619"/>
                </a:cubicBezTo>
                <a:cubicBezTo>
                  <a:pt x="540774" y="435896"/>
                  <a:pt x="571612" y="433066"/>
                  <a:pt x="599767" y="442451"/>
                </a:cubicBezTo>
                <a:cubicBezTo>
                  <a:pt x="622188" y="449925"/>
                  <a:pt x="658761" y="481780"/>
                  <a:pt x="658761" y="481780"/>
                </a:cubicBezTo>
                <a:cubicBezTo>
                  <a:pt x="658761" y="481780"/>
                  <a:pt x="678425" y="560439"/>
                  <a:pt x="678425" y="481780"/>
                </a:cubicBezTo>
                <a:cubicBezTo>
                  <a:pt x="678425" y="458837"/>
                  <a:pt x="665389" y="365224"/>
                  <a:pt x="658761" y="334296"/>
                </a:cubicBezTo>
                <a:cubicBezTo>
                  <a:pt x="653098" y="307870"/>
                  <a:pt x="639096" y="255638"/>
                  <a:pt x="639096" y="255638"/>
                </a:cubicBezTo>
                <a:cubicBezTo>
                  <a:pt x="642374" y="199922"/>
                  <a:pt x="637073" y="143028"/>
                  <a:pt x="648929" y="88490"/>
                </a:cubicBezTo>
                <a:cubicBezTo>
                  <a:pt x="658362" y="45100"/>
                  <a:pt x="696382" y="23403"/>
                  <a:pt x="727587" y="0"/>
                </a:cubicBezTo>
                <a:cubicBezTo>
                  <a:pt x="750529" y="3277"/>
                  <a:pt x="775235" y="420"/>
                  <a:pt x="796412" y="9832"/>
                </a:cubicBezTo>
                <a:cubicBezTo>
                  <a:pt x="807211" y="14631"/>
                  <a:pt x="809208" y="29713"/>
                  <a:pt x="816077" y="39329"/>
                </a:cubicBezTo>
                <a:cubicBezTo>
                  <a:pt x="825602" y="52664"/>
                  <a:pt x="835742" y="65548"/>
                  <a:pt x="845574" y="78658"/>
                </a:cubicBezTo>
                <a:cubicBezTo>
                  <a:pt x="848851" y="88490"/>
                  <a:pt x="851323" y="98628"/>
                  <a:pt x="855406" y="108154"/>
                </a:cubicBezTo>
                <a:cubicBezTo>
                  <a:pt x="861180" y="121626"/>
                  <a:pt x="869925" y="133759"/>
                  <a:pt x="875071" y="147483"/>
                </a:cubicBezTo>
                <a:cubicBezTo>
                  <a:pt x="879816" y="160136"/>
                  <a:pt x="882486" y="173517"/>
                  <a:pt x="884903" y="186812"/>
                </a:cubicBezTo>
                <a:cubicBezTo>
                  <a:pt x="889049" y="209613"/>
                  <a:pt x="891672" y="232666"/>
                  <a:pt x="894735" y="255638"/>
                </a:cubicBezTo>
                <a:cubicBezTo>
                  <a:pt x="898227" y="281830"/>
                  <a:pt x="897615" y="308804"/>
                  <a:pt x="904567" y="334296"/>
                </a:cubicBezTo>
                <a:cubicBezTo>
                  <a:pt x="907676" y="345697"/>
                  <a:pt x="915339" y="356011"/>
                  <a:pt x="924232" y="363793"/>
                </a:cubicBezTo>
                <a:cubicBezTo>
                  <a:pt x="942018" y="379356"/>
                  <a:pt x="966513" y="386411"/>
                  <a:pt x="983225" y="403122"/>
                </a:cubicBezTo>
                <a:lnTo>
                  <a:pt x="983225" y="43261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86AD04-8A63-034B-AC27-5F12D1393CB3}"/>
              </a:ext>
            </a:extLst>
          </p:cNvPr>
          <p:cNvSpPr/>
          <p:nvPr/>
        </p:nvSpPr>
        <p:spPr>
          <a:xfrm>
            <a:off x="6896100" y="2557880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C79614-B659-9E40-B350-3A7F3DBA66AB}"/>
              </a:ext>
            </a:extLst>
          </p:cNvPr>
          <p:cNvSpPr txBox="1"/>
          <p:nvPr/>
        </p:nvSpPr>
        <p:spPr>
          <a:xfrm>
            <a:off x="647553" y="2857500"/>
            <a:ext cx="45843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now you have </a:t>
            </a:r>
            <a:r>
              <a:rPr lang="en-US" sz="2200" b="1" dirty="0"/>
              <a:t>no idea </a:t>
            </a:r>
            <a:r>
              <a:rPr lang="en-US" sz="2200" dirty="0"/>
              <a:t>if the other threads are still okay, or if </a:t>
            </a:r>
            <a:r>
              <a:rPr lang="en-US" sz="2200" i="1" dirty="0"/>
              <a:t>they’re</a:t>
            </a:r>
            <a:r>
              <a:rPr lang="en-US" sz="2200" dirty="0"/>
              <a:t> </a:t>
            </a:r>
            <a:r>
              <a:rPr lang="en-US" sz="2200" dirty="0" err="1"/>
              <a:t>gonna</a:t>
            </a:r>
            <a:r>
              <a:rPr lang="en-US" sz="2200" dirty="0"/>
              <a:t> start crashing too!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FE8C0B-D3DD-754A-A2CF-A2634B3F71D5}"/>
              </a:ext>
            </a:extLst>
          </p:cNvPr>
          <p:cNvSpPr txBox="1"/>
          <p:nvPr/>
        </p:nvSpPr>
        <p:spPr>
          <a:xfrm>
            <a:off x="1790553" y="4450257"/>
            <a:ext cx="5715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in a </a:t>
            </a:r>
            <a:r>
              <a:rPr lang="en-US" sz="2200" dirty="0" err="1"/>
              <a:t>multiprocess</a:t>
            </a:r>
            <a:r>
              <a:rPr lang="en-US" sz="2200" dirty="0"/>
              <a:t> program, if one process crashes, it won’t take down any others.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2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7" grpId="0" animBg="1"/>
      <p:bldP spid="21" grpId="0" animBg="1"/>
      <p:bldP spid="22" grpId="0" animBg="1"/>
      <p:bldP spid="23" grpId="0" animBg="1"/>
      <p:bldP spid="24" grpId="0"/>
      <p:bldP spid="25" grpId="0" animBg="1"/>
      <p:bldP spid="16" grpId="0" animBg="1"/>
      <p:bldP spid="16" grpId="1" animBg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38484-81BB-C340-8119-196F6293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8C98D-DC7E-834B-A55F-DED2B96A0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i="1" dirty="0"/>
              <a:t>know</a:t>
            </a:r>
            <a:r>
              <a:rPr lang="en-US" dirty="0"/>
              <a:t> that programs like this exist. it’s how browsers work.</a:t>
            </a:r>
          </a:p>
          <a:p>
            <a:r>
              <a:rPr lang="en-US" dirty="0"/>
              <a:t>but isn’t the whole point of processes to </a:t>
            </a:r>
            <a:r>
              <a:rPr lang="en-US" i="1" dirty="0"/>
              <a:t>isolate</a:t>
            </a:r>
            <a:r>
              <a:rPr lang="en-US" dirty="0"/>
              <a:t> them from all other processes so that they can’t know of each others’ existence?</a:t>
            </a:r>
          </a:p>
          <a:p>
            <a:pPr lvl="1"/>
            <a:r>
              <a:rPr lang="en-US" dirty="0"/>
              <a:t>well yes, by default, but…</a:t>
            </a:r>
          </a:p>
          <a:p>
            <a:r>
              <a:rPr lang="en-US" dirty="0"/>
              <a:t>we can give processes </a:t>
            </a:r>
            <a:r>
              <a:rPr lang="en-US" b="1" dirty="0"/>
              <a:t>limited, </a:t>
            </a:r>
            <a:r>
              <a:rPr lang="en-US" b="1" i="1" dirty="0"/>
              <a:t>safe</a:t>
            </a:r>
            <a:r>
              <a:rPr lang="en-US" b="1" dirty="0"/>
              <a:t> communication</a:t>
            </a:r>
            <a:r>
              <a:rPr lang="en-US" dirty="0"/>
              <a:t> channels so that they can work together in a controlled fashion.</a:t>
            </a:r>
          </a:p>
          <a:p>
            <a:r>
              <a:rPr lang="en-US" dirty="0"/>
              <a:t>these techniques are called…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B1E0E-40F8-514E-AD2C-BF022D71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AD517-B5EC-9741-9819-51FB2290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336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4A6B-6325-F04A-A7A7-A4F72B4964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Inter-process Communication (IPC)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87B7C-E57E-784E-B980-F773D070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E5D65-C00C-E44F-9FB3-00B46493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808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52EAD-CBB2-B74D-9DF4-C3547D7651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85" b="22265"/>
          <a:stretch/>
        </p:blipFill>
        <p:spPr>
          <a:xfrm>
            <a:off x="7059138" y="4268652"/>
            <a:ext cx="1655123" cy="1193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B5F4E-5A7B-E64E-98DB-75CBA8D5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using files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3028113-B431-A94F-9566-2AF442839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6506417" cy="480165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file system </a:t>
            </a:r>
            <a:r>
              <a:rPr lang="en-US" dirty="0"/>
              <a:t>is </a:t>
            </a:r>
            <a:r>
              <a:rPr lang="en-US" b="1" dirty="0"/>
              <a:t>state shared by all processes. </a:t>
            </a:r>
          </a:p>
          <a:p>
            <a:r>
              <a:rPr lang="en-US" dirty="0"/>
              <a:t>so, the OS ensures synchronized access to files.</a:t>
            </a:r>
          </a:p>
          <a:p>
            <a:r>
              <a:rPr lang="en-US" dirty="0"/>
              <a:t>for two processes to communicate this way, they </a:t>
            </a:r>
            <a:r>
              <a:rPr lang="en-US" b="1" dirty="0"/>
              <a:t>both open the same file at the same time.</a:t>
            </a:r>
          </a:p>
          <a:p>
            <a:r>
              <a:rPr lang="en-US" dirty="0"/>
              <a:t>now, whatever one process writes…</a:t>
            </a:r>
          </a:p>
          <a:p>
            <a:pPr lvl="1"/>
            <a:r>
              <a:rPr lang="en-US" dirty="0"/>
              <a:t>the other one can read.</a:t>
            </a:r>
          </a:p>
          <a:p>
            <a:r>
              <a:rPr lang="en-US" dirty="0"/>
              <a:t>the upside to this method is that </a:t>
            </a:r>
            <a:r>
              <a:rPr lang="en-US" b="1" dirty="0">
                <a:solidFill>
                  <a:srgbClr val="00B050"/>
                </a:solidFill>
              </a:rPr>
              <a:t>every single OS supports it. it works everywhere.</a:t>
            </a:r>
          </a:p>
          <a:p>
            <a:r>
              <a:rPr lang="en-US" dirty="0"/>
              <a:t>but the downside is </a:t>
            </a:r>
            <a:r>
              <a:rPr lang="en-US" b="1" dirty="0">
                <a:solidFill>
                  <a:srgbClr val="FF0000"/>
                </a:solidFill>
              </a:rPr>
              <a:t>poor performance.</a:t>
            </a:r>
            <a:endParaRPr lang="en-US" b="1" dirty="0"/>
          </a:p>
          <a:p>
            <a:pPr lvl="1"/>
            <a:r>
              <a:rPr lang="en-US" dirty="0"/>
              <a:t>one reason is that persistent storage is </a:t>
            </a:r>
            <a:r>
              <a:rPr lang="en-US" i="1" dirty="0"/>
              <a:t>much, much slower</a:t>
            </a:r>
            <a:r>
              <a:rPr lang="en-US" dirty="0"/>
              <a:t> than the CPU and memory.</a:t>
            </a:r>
          </a:p>
          <a:p>
            <a:pPr lvl="1"/>
            <a:r>
              <a:rPr lang="en-US" dirty="0"/>
              <a:t>the other… well what boundary are we crossing multiple times here?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712F5-9810-4648-8E63-1196374B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A4F63-9381-0049-B263-E34164E6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315B2D-2B9E-9F48-904F-6371CDFB44CC}"/>
              </a:ext>
            </a:extLst>
          </p:cNvPr>
          <p:cNvGrpSpPr/>
          <p:nvPr/>
        </p:nvGrpSpPr>
        <p:grpSpPr>
          <a:xfrm>
            <a:off x="6629400" y="571500"/>
            <a:ext cx="2438400" cy="3575775"/>
            <a:chOff x="4648200" y="1643925"/>
            <a:chExt cx="4419600" cy="35757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A575B0-FDE8-5C48-BBAF-8FB7F6780947}"/>
                </a:ext>
              </a:extLst>
            </p:cNvPr>
            <p:cNvSpPr/>
            <p:nvPr/>
          </p:nvSpPr>
          <p:spPr>
            <a:xfrm>
              <a:off x="4648200" y="1643925"/>
              <a:ext cx="4419600" cy="21477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User Space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C60B19-54A4-C444-AEBB-3F4C36C89797}"/>
                </a:ext>
              </a:extLst>
            </p:cNvPr>
            <p:cNvSpPr/>
            <p:nvPr/>
          </p:nvSpPr>
          <p:spPr>
            <a:xfrm>
              <a:off x="4648200" y="3771900"/>
              <a:ext cx="4419600" cy="1447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Kernel Space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BB4C3C6A-E18A-6D49-A238-10E77D4430D2}"/>
              </a:ext>
            </a:extLst>
          </p:cNvPr>
          <p:cNvSpPr/>
          <p:nvPr/>
        </p:nvSpPr>
        <p:spPr>
          <a:xfrm rot="5400000">
            <a:off x="6696206" y="2464624"/>
            <a:ext cx="996991" cy="3490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CD05C72-A660-B04E-96CB-86565CD05FA2}"/>
              </a:ext>
            </a:extLst>
          </p:cNvPr>
          <p:cNvSpPr/>
          <p:nvPr/>
        </p:nvSpPr>
        <p:spPr>
          <a:xfrm rot="5400000">
            <a:off x="6953346" y="3955143"/>
            <a:ext cx="996991" cy="3490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610A5900-0EF6-F346-83C1-CD28E25B133A}"/>
              </a:ext>
            </a:extLst>
          </p:cNvPr>
          <p:cNvSpPr/>
          <p:nvPr/>
        </p:nvSpPr>
        <p:spPr>
          <a:xfrm rot="16200000">
            <a:off x="7935464" y="3901614"/>
            <a:ext cx="996991" cy="3490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C543655-530F-DA48-BDB1-7F0DCDFB48DB}"/>
              </a:ext>
            </a:extLst>
          </p:cNvPr>
          <p:cNvSpPr/>
          <p:nvPr/>
        </p:nvSpPr>
        <p:spPr>
          <a:xfrm rot="5400000">
            <a:off x="7770379" y="2464624"/>
            <a:ext cx="996991" cy="3490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5129E85C-1936-3A48-937E-10E86ACC0E5B}"/>
              </a:ext>
            </a:extLst>
          </p:cNvPr>
          <p:cNvSpPr/>
          <p:nvPr/>
        </p:nvSpPr>
        <p:spPr>
          <a:xfrm rot="16200000">
            <a:off x="8163671" y="2464624"/>
            <a:ext cx="996991" cy="3490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8559E9-9952-E049-A147-2A3B0641E61C}"/>
              </a:ext>
            </a:extLst>
          </p:cNvPr>
          <p:cNvSpPr/>
          <p:nvPr/>
        </p:nvSpPr>
        <p:spPr>
          <a:xfrm>
            <a:off x="6737501" y="1115991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P1</a:t>
            </a:r>
            <a:endParaRPr lang="en-US" sz="24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4E6819-9F73-9440-A771-1AB112A41593}"/>
              </a:ext>
            </a:extLst>
          </p:cNvPr>
          <p:cNvSpPr/>
          <p:nvPr/>
        </p:nvSpPr>
        <p:spPr>
          <a:xfrm>
            <a:off x="8001000" y="1117219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2529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1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5F4E-5A7B-E64E-98DB-75CBA8D5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using pipes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3028113-B431-A94F-9566-2AF442839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6506417" cy="4801659"/>
          </a:xfrm>
        </p:spPr>
        <p:txBody>
          <a:bodyPr/>
          <a:lstStyle/>
          <a:p>
            <a:r>
              <a:rPr lang="en-US" dirty="0"/>
              <a:t>why do we need to get the persistent storage involved at all? “everything” is a file, after all.</a:t>
            </a:r>
          </a:p>
          <a:p>
            <a:r>
              <a:rPr lang="en-US" dirty="0"/>
              <a:t>a </a:t>
            </a:r>
            <a:r>
              <a:rPr lang="en-US" b="1" dirty="0"/>
              <a:t>pipe </a:t>
            </a:r>
            <a:r>
              <a:rPr lang="en-US" dirty="0"/>
              <a:t>is a kind of </a:t>
            </a:r>
            <a:r>
              <a:rPr lang="en-US" i="1" dirty="0"/>
              <a:t>virtual file</a:t>
            </a:r>
            <a:r>
              <a:rPr lang="en-US" dirty="0"/>
              <a:t> provided by the OS.</a:t>
            </a:r>
          </a:p>
          <a:p>
            <a:r>
              <a:rPr lang="en-US" dirty="0"/>
              <a:t>one process can write to it…</a:t>
            </a:r>
          </a:p>
          <a:p>
            <a:pPr lvl="1"/>
            <a:r>
              <a:rPr lang="en-US" dirty="0"/>
              <a:t>and another can read from it.</a:t>
            </a:r>
          </a:p>
          <a:p>
            <a:r>
              <a:rPr lang="en-US" dirty="0"/>
              <a:t>this is exactly how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aux | less</a:t>
            </a:r>
            <a:r>
              <a:rPr lang="en-US" dirty="0"/>
              <a:t> works.</a:t>
            </a:r>
          </a:p>
          <a:p>
            <a:r>
              <a:rPr lang="en-US" dirty="0"/>
              <a:t>this is </a:t>
            </a:r>
            <a:r>
              <a:rPr lang="en-US" i="1" dirty="0">
                <a:solidFill>
                  <a:srgbClr val="00B050"/>
                </a:solidFill>
              </a:rPr>
              <a:t>pretty well-supported</a:t>
            </a:r>
            <a:r>
              <a:rPr lang="en-US" dirty="0">
                <a:solidFill>
                  <a:srgbClr val="00B050"/>
                </a:solidFill>
              </a:rPr>
              <a:t> on most OSes,</a:t>
            </a:r>
            <a:r>
              <a:rPr lang="en-US" dirty="0"/>
              <a:t> but…</a:t>
            </a:r>
          </a:p>
          <a:p>
            <a:pPr lvl="1"/>
            <a:r>
              <a:rPr lang="en-US" dirty="0"/>
              <a:t>you have to use different APIs on each OS</a:t>
            </a:r>
          </a:p>
          <a:p>
            <a:pPr lvl="1"/>
            <a:r>
              <a:rPr lang="en-US" dirty="0"/>
              <a:t>their behaviors can be subtly different on each</a:t>
            </a:r>
          </a:p>
          <a:p>
            <a:r>
              <a:rPr lang="en-US" dirty="0"/>
              <a:t>and though the persistent storage is no longer involved, </a:t>
            </a:r>
            <a:r>
              <a:rPr lang="en-US" b="1" dirty="0">
                <a:solidFill>
                  <a:srgbClr val="FF0000"/>
                </a:solidFill>
              </a:rPr>
              <a:t>we’re still doing lots of context switches.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712F5-9810-4648-8E63-1196374B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A4F63-9381-0049-B263-E34164E6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315B2D-2B9E-9F48-904F-6371CDFB44CC}"/>
              </a:ext>
            </a:extLst>
          </p:cNvPr>
          <p:cNvGrpSpPr/>
          <p:nvPr/>
        </p:nvGrpSpPr>
        <p:grpSpPr>
          <a:xfrm>
            <a:off x="6629400" y="571500"/>
            <a:ext cx="2438400" cy="3575775"/>
            <a:chOff x="4648200" y="1643925"/>
            <a:chExt cx="4419600" cy="35757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A575B0-FDE8-5C48-BBAF-8FB7F6780947}"/>
                </a:ext>
              </a:extLst>
            </p:cNvPr>
            <p:cNvSpPr/>
            <p:nvPr/>
          </p:nvSpPr>
          <p:spPr>
            <a:xfrm>
              <a:off x="4648200" y="1643925"/>
              <a:ext cx="4419600" cy="21477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User Space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C60B19-54A4-C444-AEBB-3F4C36C89797}"/>
                </a:ext>
              </a:extLst>
            </p:cNvPr>
            <p:cNvSpPr/>
            <p:nvPr/>
          </p:nvSpPr>
          <p:spPr>
            <a:xfrm>
              <a:off x="4648200" y="3771900"/>
              <a:ext cx="4419600" cy="1447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Kernel Space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BB4C3C6A-E18A-6D49-A238-10E77D4430D2}"/>
              </a:ext>
            </a:extLst>
          </p:cNvPr>
          <p:cNvSpPr/>
          <p:nvPr/>
        </p:nvSpPr>
        <p:spPr>
          <a:xfrm rot="5400000">
            <a:off x="6696206" y="2464624"/>
            <a:ext cx="996991" cy="3490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5129E85C-1936-3A48-937E-10E86ACC0E5B}"/>
              </a:ext>
            </a:extLst>
          </p:cNvPr>
          <p:cNvSpPr/>
          <p:nvPr/>
        </p:nvSpPr>
        <p:spPr>
          <a:xfrm rot="16200000">
            <a:off x="8014328" y="2464624"/>
            <a:ext cx="996991" cy="3490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8559E9-9952-E049-A147-2A3B0641E61C}"/>
              </a:ext>
            </a:extLst>
          </p:cNvPr>
          <p:cNvSpPr/>
          <p:nvPr/>
        </p:nvSpPr>
        <p:spPr>
          <a:xfrm>
            <a:off x="6737501" y="1115991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P1</a:t>
            </a:r>
            <a:endParaRPr lang="en-US" sz="24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4E6819-9F73-9440-A771-1AB112A41593}"/>
              </a:ext>
            </a:extLst>
          </p:cNvPr>
          <p:cNvSpPr/>
          <p:nvPr/>
        </p:nvSpPr>
        <p:spPr>
          <a:xfrm>
            <a:off x="8001000" y="1117219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P2</a:t>
            </a:r>
            <a:endParaRPr lang="en-US" sz="24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4628C6-D0E2-6B44-A9D7-A3998C599934}"/>
              </a:ext>
            </a:extLst>
          </p:cNvPr>
          <p:cNvGrpSpPr/>
          <p:nvPr/>
        </p:nvGrpSpPr>
        <p:grpSpPr>
          <a:xfrm rot="10800000">
            <a:off x="7256999" y="3290362"/>
            <a:ext cx="1255825" cy="326073"/>
            <a:chOff x="6838500" y="3219149"/>
            <a:chExt cx="2091252" cy="54299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02A64B-FFBF-FB40-9D78-C0C22C66A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390772" y="2666878"/>
              <a:ext cx="542990" cy="16475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D50A60-F258-CC43-AA29-E4E2A891A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313"/>
            <a:stretch/>
          </p:blipFill>
          <p:spPr>
            <a:xfrm rot="5400000" flipH="1">
              <a:off x="7853540" y="2685927"/>
              <a:ext cx="542990" cy="1609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192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681C045-28B9-954D-96CA-54704A685749}"/>
              </a:ext>
            </a:extLst>
          </p:cNvPr>
          <p:cNvSpPr txBox="1"/>
          <p:nvPr/>
        </p:nvSpPr>
        <p:spPr>
          <a:xfrm>
            <a:off x="554068" y="2381558"/>
            <a:ext cx="103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mercury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B7AD6E-AC51-D546-8D65-23FC0AFABAED}"/>
              </a:ext>
            </a:extLst>
          </p:cNvPr>
          <p:cNvSpPr/>
          <p:nvPr/>
        </p:nvSpPr>
        <p:spPr>
          <a:xfrm>
            <a:off x="5257799" y="2991887"/>
            <a:ext cx="2271563" cy="6276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83AD84-2703-B149-B443-59DBDF3670DD}"/>
              </a:ext>
            </a:extLst>
          </p:cNvPr>
          <p:cNvSpPr txBox="1"/>
          <p:nvPr/>
        </p:nvSpPr>
        <p:spPr>
          <a:xfrm>
            <a:off x="7546033" y="2974766"/>
            <a:ext cx="138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you’d weigh 38.0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ED69C-A0AF-9D47-9BB1-7BB001C4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Clogged 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7D927-9083-A648-BF39-19CD179D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771913"/>
          </a:xfrm>
        </p:spPr>
        <p:txBody>
          <a:bodyPr/>
          <a:lstStyle/>
          <a:p>
            <a:r>
              <a:rPr lang="en-US" dirty="0"/>
              <a:t>pipes also give us an example of how </a:t>
            </a:r>
            <a:r>
              <a:rPr lang="en-US" b="1" dirty="0"/>
              <a:t>two processes can deadlock.</a:t>
            </a:r>
          </a:p>
          <a:p>
            <a:r>
              <a:rPr lang="en-US" dirty="0"/>
              <a:t>let’s say you’re writing an </a:t>
            </a:r>
            <a:r>
              <a:rPr lang="en-US" b="1" dirty="0" err="1"/>
              <a:t>autograder</a:t>
            </a:r>
            <a:r>
              <a:rPr lang="en-US" b="1" dirty="0"/>
              <a:t> for an interactive program 🙃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F860F-92BD-5D46-9C4D-DB2E63FD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BEC9D-23B6-4D49-ADFD-8E66F19A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6DC57-A55B-854D-8413-F50349CC6FD1}"/>
              </a:ext>
            </a:extLst>
          </p:cNvPr>
          <p:cNvSpPr/>
          <p:nvPr/>
        </p:nvSpPr>
        <p:spPr>
          <a:xfrm>
            <a:off x="414634" y="2265253"/>
            <a:ext cx="1267716" cy="13452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grader</a:t>
            </a:r>
            <a:endParaRPr lang="en-US" sz="1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0EC6A-2CD3-2C44-89D1-0E9DB1FC39A4}"/>
              </a:ext>
            </a:extLst>
          </p:cNvPr>
          <p:cNvSpPr/>
          <p:nvPr/>
        </p:nvSpPr>
        <p:spPr>
          <a:xfrm>
            <a:off x="7584732" y="2274287"/>
            <a:ext cx="1267716" cy="13452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program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6BC7AA-448F-5D49-9D3A-5302261DFB4C}"/>
              </a:ext>
            </a:extLst>
          </p:cNvPr>
          <p:cNvGrpSpPr/>
          <p:nvPr/>
        </p:nvGrpSpPr>
        <p:grpSpPr>
          <a:xfrm rot="10800000">
            <a:off x="5257800" y="2315067"/>
            <a:ext cx="2271564" cy="564782"/>
            <a:chOff x="5977609" y="3219148"/>
            <a:chExt cx="2952145" cy="5429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27B44D-0DCB-D64B-8832-CA342455A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29881" y="2666878"/>
              <a:ext cx="542990" cy="16475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585DC9-4CAE-3C4B-A8D1-FD6285FA2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313"/>
            <a:stretch/>
          </p:blipFill>
          <p:spPr>
            <a:xfrm rot="5400000" flipH="1">
              <a:off x="7853542" y="2685926"/>
              <a:ext cx="542990" cy="160943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07A708-C905-734F-91B3-B11C4B202E3F}"/>
              </a:ext>
            </a:extLst>
          </p:cNvPr>
          <p:cNvGrpSpPr/>
          <p:nvPr/>
        </p:nvGrpSpPr>
        <p:grpSpPr>
          <a:xfrm rot="10800000">
            <a:off x="1737719" y="2974943"/>
            <a:ext cx="2271563" cy="564781"/>
            <a:chOff x="5977609" y="3219149"/>
            <a:chExt cx="2952143" cy="5429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8C3B59-126C-6445-A834-B1C0EE906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29881" y="2666878"/>
              <a:ext cx="542990" cy="16475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D93523-31A1-9648-8FFD-4DFDC3F23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313"/>
            <a:stretch/>
          </p:blipFill>
          <p:spPr>
            <a:xfrm rot="5400000" flipH="1">
              <a:off x="7853540" y="2685927"/>
              <a:ext cx="542990" cy="160943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1F6CA13-5FB5-2847-ACF5-B80F9F37DEA3}"/>
              </a:ext>
            </a:extLst>
          </p:cNvPr>
          <p:cNvSpPr txBox="1"/>
          <p:nvPr/>
        </p:nvSpPr>
        <p:spPr>
          <a:xfrm>
            <a:off x="863016" y="1226441"/>
            <a:ext cx="5464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</a:t>
            </a:r>
            <a:r>
              <a:rPr lang="en-US" sz="2200" dirty="0" err="1"/>
              <a:t>autograder</a:t>
            </a:r>
            <a:r>
              <a:rPr lang="en-US" sz="2200" dirty="0"/>
              <a:t> sends some text to the program’s stdin pipe, then </a:t>
            </a:r>
            <a:r>
              <a:rPr lang="en-US" sz="2200" b="1" dirty="0"/>
              <a:t>waits for some output on the </a:t>
            </a:r>
            <a:r>
              <a:rPr lang="en-US" sz="2200" b="1" dirty="0" err="1"/>
              <a:t>stdout</a:t>
            </a:r>
            <a:r>
              <a:rPr lang="en-US" sz="2200" b="1" dirty="0"/>
              <a:t> pipe.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B6566F-EF69-1047-AFED-D74808911139}"/>
              </a:ext>
            </a:extLst>
          </p:cNvPr>
          <p:cNvSpPr txBox="1"/>
          <p:nvPr/>
        </p:nvSpPr>
        <p:spPr>
          <a:xfrm>
            <a:off x="104393" y="172157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892328-7CA6-B444-8E89-B6A90042EB23}"/>
              </a:ext>
            </a:extLst>
          </p:cNvPr>
          <p:cNvSpPr txBox="1"/>
          <p:nvPr/>
        </p:nvSpPr>
        <p:spPr>
          <a:xfrm>
            <a:off x="620069" y="3651761"/>
            <a:ext cx="790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program prints something to </a:t>
            </a:r>
            <a:r>
              <a:rPr lang="en-US" sz="2200" dirty="0" err="1"/>
              <a:t>stdout</a:t>
            </a:r>
            <a:r>
              <a:rPr lang="en-US" sz="2200" dirty="0"/>
              <a:t>, but </a:t>
            </a:r>
            <a:r>
              <a:rPr lang="en-US" sz="2200" b="1" dirty="0" err="1"/>
              <a:t>stdio</a:t>
            </a:r>
            <a:r>
              <a:rPr lang="en-US" sz="2200" b="1" dirty="0"/>
              <a:t> buffering </a:t>
            </a:r>
            <a:r>
              <a:rPr lang="en-US" sz="2200" dirty="0"/>
              <a:t>keeps it in a buffer. then it </a:t>
            </a:r>
            <a:r>
              <a:rPr lang="en-US" sz="2200" b="1" dirty="0"/>
              <a:t>waits for some more input.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B8EA89-487C-664E-A521-1E94B9AAF546}"/>
              </a:ext>
            </a:extLst>
          </p:cNvPr>
          <p:cNvSpPr txBox="1"/>
          <p:nvPr/>
        </p:nvSpPr>
        <p:spPr>
          <a:xfrm>
            <a:off x="8269082" y="162655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AC65C3-0F91-D547-911F-41165FAA4E58}"/>
              </a:ext>
            </a:extLst>
          </p:cNvPr>
          <p:cNvSpPr txBox="1"/>
          <p:nvPr/>
        </p:nvSpPr>
        <p:spPr>
          <a:xfrm>
            <a:off x="1797594" y="4731882"/>
            <a:ext cx="5517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it’s the </a:t>
            </a:r>
            <a:r>
              <a:rPr lang="en-US" sz="2200" b="1" dirty="0"/>
              <a:t>buffering</a:t>
            </a:r>
            <a:r>
              <a:rPr lang="en-US" sz="2200" dirty="0"/>
              <a:t> that causes issues. but you might not be able to turn it off!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E42D57-9351-D645-9D1C-E10C51948D54}"/>
              </a:ext>
            </a:extLst>
          </p:cNvPr>
          <p:cNvSpPr txBox="1"/>
          <p:nvPr/>
        </p:nvSpPr>
        <p:spPr>
          <a:xfrm>
            <a:off x="714034" y="4359534"/>
            <a:ext cx="7903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cs typeface="Consolas" panose="020B0609020204030204" pitchFamily="49" charset="0"/>
              </a:rPr>
              <a:t>now they’re both asleep and will never wake up.</a:t>
            </a:r>
          </a:p>
        </p:txBody>
      </p:sp>
    </p:spTree>
    <p:extLst>
      <p:ext uri="{BB962C8B-B14F-4D97-AF65-F5344CB8AC3E}">
        <p14:creationId xmlns:p14="http://schemas.microsoft.com/office/powerpoint/2010/main" val="3489425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50921 1.11111E-6 " pathEditMode="relative" rAng="0" ptsTypes="AA">
                                      <p:cBhvr>
                                        <p:cTn id="8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20104 -4.44444E-6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17" grpId="0"/>
      <p:bldP spid="18" grpId="0"/>
      <p:bldP spid="20" grpId="0"/>
      <p:bldP spid="21" grpId="0"/>
      <p:bldP spid="2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A55402-4D9E-C641-A11F-50F4A0152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to go faster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27E973-0965-E848-92D3-1DD470B3F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5663153" cy="4801659"/>
          </a:xfrm>
        </p:spPr>
        <p:txBody>
          <a:bodyPr/>
          <a:lstStyle/>
          <a:p>
            <a:r>
              <a:rPr lang="en-US" dirty="0"/>
              <a:t>you know these security counter things?</a:t>
            </a:r>
          </a:p>
          <a:p>
            <a:r>
              <a:rPr lang="en-US" dirty="0"/>
              <a:t>you can </a:t>
            </a:r>
            <a:r>
              <a:rPr lang="en-US" b="1" dirty="0"/>
              <a:t>exchange very small items (like money and tickets) </a:t>
            </a:r>
            <a:r>
              <a:rPr lang="en-US" dirty="0"/>
              <a:t>through the small slot at the bottom.</a:t>
            </a:r>
          </a:p>
          <a:p>
            <a:r>
              <a:rPr lang="en-US" dirty="0"/>
              <a:t>this is a </a:t>
            </a:r>
            <a:r>
              <a:rPr lang="en-US" b="1" dirty="0"/>
              <a:t>controlled </a:t>
            </a:r>
            <a:r>
              <a:rPr lang="en-US" dirty="0"/>
              <a:t>way of sending things back and forth past the barrier.</a:t>
            </a:r>
          </a:p>
          <a:p>
            <a:r>
              <a:rPr lang="en-US" dirty="0"/>
              <a:t>what if we could set something up like this for our processes?</a:t>
            </a:r>
          </a:p>
          <a:p>
            <a:r>
              <a:rPr lang="en-US" dirty="0"/>
              <a:t>maybe some way of </a:t>
            </a:r>
            <a:r>
              <a:rPr lang="en-US" b="1" dirty="0"/>
              <a:t>sharing a small piece of memory </a:t>
            </a:r>
            <a:r>
              <a:rPr lang="en-US" dirty="0"/>
              <a:t>between processes…</a:t>
            </a:r>
          </a:p>
          <a:p>
            <a:r>
              <a:rPr lang="en-US" dirty="0"/>
              <a:t>I wonder if virtual memory could help us…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CCD4D-911A-3D47-8C08-0A158DE3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6065F-4FCD-0E44-B4C8-44D084FA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BCCAC-C9D4-C942-86A4-6DA1F32B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6" t="8451" r="15218" b="18368"/>
          <a:stretch/>
        </p:blipFill>
        <p:spPr>
          <a:xfrm>
            <a:off x="5815553" y="571500"/>
            <a:ext cx="32004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398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5F30-7D70-7043-A5FA-C8AC8F57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using shared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DF421-9810-A04D-8ADD-909048FCC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dirty="0"/>
              <a:t>virtual memory maps processes’ </a:t>
            </a:r>
            <a:r>
              <a:rPr lang="en-US" b="1" dirty="0"/>
              <a:t>virtual </a:t>
            </a:r>
            <a:r>
              <a:rPr lang="en-US" dirty="0"/>
              <a:t>addresses to </a:t>
            </a:r>
            <a:r>
              <a:rPr lang="en-US" b="1" dirty="0"/>
              <a:t>physical </a:t>
            </a:r>
            <a:r>
              <a:rPr lang="en-US" dirty="0"/>
              <a:t>ones.</a:t>
            </a:r>
          </a:p>
          <a:p>
            <a:r>
              <a:rPr lang="en-US" dirty="0"/>
              <a:t>what if you mapped </a:t>
            </a:r>
            <a:r>
              <a:rPr lang="en-US" b="1" dirty="0"/>
              <a:t>the same physical page </a:t>
            </a:r>
            <a:r>
              <a:rPr lang="en-US" dirty="0"/>
              <a:t>to </a:t>
            </a:r>
            <a:r>
              <a:rPr lang="en-US" b="1" dirty="0"/>
              <a:t>two processes?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34BA6-1A0B-CC45-96FC-613883A3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BFDD9-AFB6-DD4E-8BBD-17050FB5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BA5128-9C6C-2340-ACB9-E5DD4A327AA6}"/>
              </a:ext>
            </a:extLst>
          </p:cNvPr>
          <p:cNvSpPr/>
          <p:nvPr/>
        </p:nvSpPr>
        <p:spPr>
          <a:xfrm>
            <a:off x="76200" y="2551472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P1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BE3A1-A623-B64E-9EE9-895D43E011AA}"/>
              </a:ext>
            </a:extLst>
          </p:cNvPr>
          <p:cNvSpPr/>
          <p:nvPr/>
        </p:nvSpPr>
        <p:spPr>
          <a:xfrm>
            <a:off x="8153400" y="2552700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P2</a:t>
            </a:r>
            <a:endParaRPr lang="en-US" sz="2400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BD597C-1198-2D45-9D59-29656EFC5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06690"/>
              </p:ext>
            </p:extLst>
          </p:nvPr>
        </p:nvGraphicFramePr>
        <p:xfrm>
          <a:off x="1295400" y="1709360"/>
          <a:ext cx="1699260" cy="22993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9630">
                  <a:extLst>
                    <a:ext uri="{9D8B030D-6E8A-4147-A177-3AD203B41FA5}">
                      <a16:colId xmlns:a16="http://schemas.microsoft.com/office/drawing/2014/main" val="3577406769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312521726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0614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91268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43000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08541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20612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07000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123293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43060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5D9A310-C9B1-0A47-8082-3BE23ECBB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35945"/>
              </p:ext>
            </p:extLst>
          </p:nvPr>
        </p:nvGraphicFramePr>
        <p:xfrm>
          <a:off x="6149340" y="1709360"/>
          <a:ext cx="1699260" cy="22993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9630">
                  <a:extLst>
                    <a:ext uri="{9D8B030D-6E8A-4147-A177-3AD203B41FA5}">
                      <a16:colId xmlns:a16="http://schemas.microsoft.com/office/drawing/2014/main" val="3577406769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312521726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0614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91268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8E000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08541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8D000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20612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8B000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123293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4306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18192DD-E497-2D4F-9653-3B9A4E2D139C}"/>
              </a:ext>
            </a:extLst>
          </p:cNvPr>
          <p:cNvSpPr txBox="1"/>
          <p:nvPr/>
        </p:nvSpPr>
        <p:spPr>
          <a:xfrm>
            <a:off x="1227568" y="1340028"/>
            <a:ext cx="18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P1’s Page 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D6123-D7BD-2748-9B62-94B458602575}"/>
              </a:ext>
            </a:extLst>
          </p:cNvPr>
          <p:cNvSpPr txBox="1"/>
          <p:nvPr/>
        </p:nvSpPr>
        <p:spPr>
          <a:xfrm>
            <a:off x="6081508" y="1340028"/>
            <a:ext cx="18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P2’s Page 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B2588-D799-9243-9794-E3699739CB54}"/>
              </a:ext>
            </a:extLst>
          </p:cNvPr>
          <p:cNvSpPr txBox="1"/>
          <p:nvPr/>
        </p:nvSpPr>
        <p:spPr>
          <a:xfrm>
            <a:off x="3505200" y="1333500"/>
            <a:ext cx="204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Physical Memory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45380D7-A656-1443-9303-06FF830FB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28371"/>
              </p:ext>
            </p:extLst>
          </p:nvPr>
        </p:nvGraphicFramePr>
        <p:xfrm>
          <a:off x="3731934" y="1702832"/>
          <a:ext cx="1699260" cy="22993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9630">
                  <a:extLst>
                    <a:ext uri="{9D8B030D-6E8A-4147-A177-3AD203B41FA5}">
                      <a16:colId xmlns:a16="http://schemas.microsoft.com/office/drawing/2014/main" val="3577406769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312521726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0614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91268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08541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735891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20612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430602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D2B278-FD93-C74E-86FA-3C96A66E9F03}"/>
              </a:ext>
            </a:extLst>
          </p:cNvPr>
          <p:cNvCxnSpPr>
            <a:stCxn id="6" idx="3"/>
          </p:cNvCxnSpPr>
          <p:nvPr/>
        </p:nvCxnSpPr>
        <p:spPr>
          <a:xfrm flipV="1">
            <a:off x="990600" y="3009900"/>
            <a:ext cx="381000" cy="539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548874-0EEA-C740-89C3-20897B6938C7}"/>
              </a:ext>
            </a:extLst>
          </p:cNvPr>
          <p:cNvCxnSpPr>
            <a:cxnSpLocks/>
          </p:cNvCxnSpPr>
          <p:nvPr/>
        </p:nvCxnSpPr>
        <p:spPr>
          <a:xfrm>
            <a:off x="2994660" y="3009901"/>
            <a:ext cx="737274" cy="380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69701D-AC44-4C4B-AE22-9C7E7C0A124E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771104" y="3009900"/>
            <a:ext cx="382296" cy="55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CF1F76-7FF6-FD4F-AFF8-61FEA8EDE82E}"/>
              </a:ext>
            </a:extLst>
          </p:cNvPr>
          <p:cNvCxnSpPr>
            <a:cxnSpLocks/>
          </p:cNvCxnSpPr>
          <p:nvPr/>
        </p:nvCxnSpPr>
        <p:spPr>
          <a:xfrm flipH="1">
            <a:off x="5431194" y="2988297"/>
            <a:ext cx="733936" cy="4026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821126-06BC-D443-9204-4D08FC971D18}"/>
              </a:ext>
            </a:extLst>
          </p:cNvPr>
          <p:cNvSpPr txBox="1"/>
          <p:nvPr/>
        </p:nvSpPr>
        <p:spPr>
          <a:xfrm>
            <a:off x="620069" y="4046400"/>
            <a:ext cx="790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now </a:t>
            </a:r>
            <a:r>
              <a:rPr lang="en-US" sz="2200" b="1" dirty="0"/>
              <a:t>both </a:t>
            </a:r>
            <a:r>
              <a:rPr lang="en-US" sz="2200" dirty="0"/>
              <a:t>processes can access the </a:t>
            </a:r>
            <a:r>
              <a:rPr lang="en-US" sz="2200" b="1" dirty="0"/>
              <a:t>same </a:t>
            </a:r>
            <a:r>
              <a:rPr lang="en-US" sz="2200" dirty="0"/>
              <a:t>piece of memory, but only limited to this single page (e.g. 4 KiB). </a:t>
            </a:r>
            <a:endParaRPr lang="en-US" sz="2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EA2CA2-3A01-3A4B-BF2A-5A0E578B5240}"/>
              </a:ext>
            </a:extLst>
          </p:cNvPr>
          <p:cNvSpPr txBox="1"/>
          <p:nvPr/>
        </p:nvSpPr>
        <p:spPr>
          <a:xfrm>
            <a:off x="706739" y="4794130"/>
            <a:ext cx="790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has to be </a:t>
            </a:r>
            <a:r>
              <a:rPr lang="en-US" sz="2200" i="1" dirty="0"/>
              <a:t>set up </a:t>
            </a:r>
            <a:r>
              <a:rPr lang="en-US" sz="2200" dirty="0"/>
              <a:t>by the OS, but once it is, there’s </a:t>
            </a:r>
            <a:r>
              <a:rPr lang="en-US" sz="2200" b="1" dirty="0">
                <a:solidFill>
                  <a:srgbClr val="00B050"/>
                </a:solidFill>
              </a:rPr>
              <a:t>no more context switching needed to communicate!</a:t>
            </a:r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96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last real lecture </a:t>
            </a:r>
            <a:r>
              <a:rPr lang="en-US" b="1" dirty="0" err="1"/>
              <a:t>aaaaaaa</a:t>
            </a:r>
            <a:endParaRPr lang="en-US" b="1" dirty="0"/>
          </a:p>
          <a:p>
            <a:r>
              <a:rPr lang="en-US" dirty="0"/>
              <a:t>next time is review… bring questions!</a:t>
            </a:r>
          </a:p>
          <a:p>
            <a:r>
              <a:rPr lang="en-US" dirty="0"/>
              <a:t>your final will be </a:t>
            </a:r>
            <a:r>
              <a:rPr lang="en-US" b="1" dirty="0"/>
              <a:t>here, </a:t>
            </a:r>
            <a:r>
              <a:rPr lang="en-US" b="1" i="1" dirty="0"/>
              <a:t>Thursday</a:t>
            </a:r>
            <a:r>
              <a:rPr lang="en-US" b="1" dirty="0"/>
              <a:t> 4/25, at</a:t>
            </a:r>
            <a:r>
              <a:rPr lang="en-US" b="1" i="1" dirty="0"/>
              <a:t> 10:00</a:t>
            </a:r>
            <a:r>
              <a:rPr lang="en-US" b="1" dirty="0"/>
              <a:t> AM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ED00-EA8E-E24B-A747-00A72595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EE67-7AC0-3648-BDCB-51102ECCC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24_shmem.c</a:t>
            </a:r>
          </a:p>
          <a:p>
            <a:r>
              <a:rPr lang="en-US" dirty="0"/>
              <a:t>we can even run </a:t>
            </a:r>
            <a:r>
              <a:rPr lang="en-US" i="1" dirty="0"/>
              <a:t>multiple</a:t>
            </a:r>
            <a:r>
              <a:rPr lang="en-US" dirty="0"/>
              <a:t> consumers, but with the way it’s written that opens us up to </a:t>
            </a:r>
            <a:r>
              <a:rPr lang="en-US" b="1" dirty="0"/>
              <a:t>race conditions…</a:t>
            </a:r>
          </a:p>
          <a:p>
            <a:pPr lvl="1"/>
            <a:r>
              <a:rPr lang="en-US" dirty="0"/>
              <a:t>because two (or more) consumers could “see” that there is a message to print at the same time!</a:t>
            </a:r>
          </a:p>
          <a:p>
            <a:r>
              <a:rPr lang="en-US" dirty="0"/>
              <a:t>you could, of course, </a:t>
            </a:r>
            <a:r>
              <a:rPr lang="en-US" b="1" dirty="0"/>
              <a:t>just put a mutex in the shared memory!</a:t>
            </a:r>
          </a:p>
          <a:p>
            <a:pPr lvl="1"/>
            <a:r>
              <a:rPr lang="en-US" dirty="0"/>
              <a:t>there are some extra considerations when doing so, but for the most part, it </a:t>
            </a:r>
            <a:r>
              <a:rPr lang="en-US" dirty="0" err="1"/>
              <a:t>kinda</a:t>
            </a:r>
            <a:r>
              <a:rPr lang="en-US" dirty="0"/>
              <a:t> just works the way you expect.</a:t>
            </a:r>
          </a:p>
          <a:p>
            <a:r>
              <a:rPr lang="en-US" dirty="0"/>
              <a:t>so </a:t>
            </a:r>
            <a:r>
              <a:rPr lang="en-US" b="1" dirty="0"/>
              <a:t>if shared memory is so great, what are the downsides?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it works differently on every OS,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not every OS even </a:t>
            </a:r>
            <a:r>
              <a:rPr lang="en-US" b="1" i="1" dirty="0">
                <a:solidFill>
                  <a:srgbClr val="FF0000"/>
                </a:solidFill>
              </a:rPr>
              <a:t>has</a:t>
            </a:r>
            <a:r>
              <a:rPr lang="en-US" b="1" dirty="0">
                <a:solidFill>
                  <a:srgbClr val="FF0000"/>
                </a:solidFill>
              </a:rPr>
              <a:t> it</a:t>
            </a:r>
          </a:p>
          <a:p>
            <a:pPr lvl="1"/>
            <a:r>
              <a:rPr lang="en-US" dirty="0"/>
              <a:t>it requires </a:t>
            </a:r>
            <a:r>
              <a:rPr lang="en-US" b="1" dirty="0">
                <a:solidFill>
                  <a:srgbClr val="FF0000"/>
                </a:solidFill>
              </a:rPr>
              <a:t>hardware support </a:t>
            </a:r>
            <a:r>
              <a:rPr lang="en-US" dirty="0"/>
              <a:t>in the CPU to maintain cache coherence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18E07-1E63-C741-9C62-0C51DD61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7397B-FCE7-5A4C-8BD0-442497CC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305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8CD2-449B-AD40-A2FC-C1D7CC47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using sockets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6BD42-5505-5A4B-BBE0-E9CB43C56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6477000" cy="480165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socket </a:t>
            </a:r>
            <a:r>
              <a:rPr lang="en-US" dirty="0"/>
              <a:t>is similar to a pipe, except it’s a part of an OS’s </a:t>
            </a:r>
            <a:r>
              <a:rPr lang="en-US" b="1" dirty="0"/>
              <a:t>networking </a:t>
            </a:r>
            <a:r>
              <a:rPr lang="en-US" dirty="0"/>
              <a:t>capabilities.</a:t>
            </a:r>
            <a:endParaRPr lang="en-US" b="1" dirty="0"/>
          </a:p>
          <a:p>
            <a:pPr lvl="1"/>
            <a:r>
              <a:rPr lang="en-US" sz="1400" dirty="0"/>
              <a:t>it’s </a:t>
            </a:r>
            <a:r>
              <a:rPr lang="en-US" sz="1400" i="1" dirty="0"/>
              <a:t>not</a:t>
            </a:r>
            <a:r>
              <a:rPr lang="en-US" sz="1400" dirty="0"/>
              <a:t> an actual physical socket where something plugs in…</a:t>
            </a:r>
          </a:p>
          <a:p>
            <a:r>
              <a:rPr lang="en-US" dirty="0"/>
              <a:t>sockets are usually used to communicate </a:t>
            </a:r>
            <a:r>
              <a:rPr lang="en-US" i="1" dirty="0"/>
              <a:t>between </a:t>
            </a:r>
            <a:r>
              <a:rPr lang="en-US" dirty="0"/>
              <a:t>multiple computers. </a:t>
            </a:r>
          </a:p>
          <a:p>
            <a:r>
              <a:rPr lang="en-US" dirty="0"/>
              <a:t>but because they’re an OS abstraction, nothing is stopping you from </a:t>
            </a:r>
            <a:r>
              <a:rPr lang="en-US" b="1" dirty="0">
                <a:solidFill>
                  <a:srgbClr val="00B050"/>
                </a:solidFill>
              </a:rPr>
              <a:t>connecting to another socket on the </a:t>
            </a:r>
            <a:r>
              <a:rPr lang="en-US" b="1" i="1" dirty="0">
                <a:solidFill>
                  <a:srgbClr val="00B050"/>
                </a:solidFill>
              </a:rPr>
              <a:t>same</a:t>
            </a:r>
            <a:r>
              <a:rPr lang="en-US" b="1" dirty="0">
                <a:solidFill>
                  <a:srgbClr val="00B050"/>
                </a:solidFill>
              </a:rPr>
              <a:t> computer!</a:t>
            </a:r>
          </a:p>
          <a:p>
            <a:r>
              <a:rPr lang="en-US" dirty="0"/>
              <a:t>they </a:t>
            </a:r>
            <a:r>
              <a:rPr lang="en-US" i="1" dirty="0"/>
              <a:t>also</a:t>
            </a:r>
            <a:r>
              <a:rPr lang="en-US" dirty="0"/>
              <a:t> give you the option of communicating with a process that is </a:t>
            </a:r>
            <a:r>
              <a:rPr lang="en-US" b="1" dirty="0"/>
              <a:t>running on another computer, </a:t>
            </a:r>
            <a:r>
              <a:rPr lang="en-US" dirty="0"/>
              <a:t>and your program doesn’t really know the difference.</a:t>
            </a:r>
          </a:p>
          <a:p>
            <a:pPr lvl="1"/>
            <a:r>
              <a:rPr lang="en-US" dirty="0"/>
              <a:t>and that’s exactly what a browser does!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0E15F-F1FD-9745-ACF0-ECB06A6A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B1937-F8FE-3D46-A961-D0A41154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0FE117-5517-B446-8FF9-CC143A15F8BC}"/>
              </a:ext>
            </a:extLst>
          </p:cNvPr>
          <p:cNvGrpSpPr/>
          <p:nvPr/>
        </p:nvGrpSpPr>
        <p:grpSpPr>
          <a:xfrm>
            <a:off x="6629400" y="571500"/>
            <a:ext cx="2438400" cy="3575775"/>
            <a:chOff x="4648200" y="1643925"/>
            <a:chExt cx="4419600" cy="35757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191CB2-9FEF-394B-8D71-DFA75EE6D76F}"/>
                </a:ext>
              </a:extLst>
            </p:cNvPr>
            <p:cNvSpPr/>
            <p:nvPr/>
          </p:nvSpPr>
          <p:spPr>
            <a:xfrm>
              <a:off x="4648200" y="1643925"/>
              <a:ext cx="4419600" cy="21477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User Space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AC1EE3-7AF8-8945-B92A-4A96821BAE74}"/>
                </a:ext>
              </a:extLst>
            </p:cNvPr>
            <p:cNvSpPr/>
            <p:nvPr/>
          </p:nvSpPr>
          <p:spPr>
            <a:xfrm>
              <a:off x="4648200" y="3771900"/>
              <a:ext cx="4419600" cy="1447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9279208E-BBDB-484A-B40B-3AFB32634237}"/>
              </a:ext>
            </a:extLst>
          </p:cNvPr>
          <p:cNvSpPr/>
          <p:nvPr/>
        </p:nvSpPr>
        <p:spPr>
          <a:xfrm rot="5400000">
            <a:off x="6696206" y="2464624"/>
            <a:ext cx="996991" cy="34909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B83D411E-7FD7-3048-AC8D-57B089B374A2}"/>
              </a:ext>
            </a:extLst>
          </p:cNvPr>
          <p:cNvSpPr/>
          <p:nvPr/>
        </p:nvSpPr>
        <p:spPr>
          <a:xfrm rot="16200000">
            <a:off x="7998979" y="2464624"/>
            <a:ext cx="996991" cy="34909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C3CDB-2C60-5F40-A294-4E389BD13C46}"/>
              </a:ext>
            </a:extLst>
          </p:cNvPr>
          <p:cNvSpPr/>
          <p:nvPr/>
        </p:nvSpPr>
        <p:spPr>
          <a:xfrm>
            <a:off x="6737501" y="1115991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P1</a:t>
            </a:r>
            <a:endParaRPr lang="en-US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F95428-6084-9F45-AC04-463CA2CB642D}"/>
              </a:ext>
            </a:extLst>
          </p:cNvPr>
          <p:cNvSpPr/>
          <p:nvPr/>
        </p:nvSpPr>
        <p:spPr>
          <a:xfrm>
            <a:off x="8001000" y="1117219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P2</a:t>
            </a:r>
            <a:endParaRPr lang="en-US" sz="2400" b="1" dirty="0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7D18C03D-C15D-9B4E-9B9F-6D78162679A2}"/>
              </a:ext>
            </a:extLst>
          </p:cNvPr>
          <p:cNvSpPr/>
          <p:nvPr/>
        </p:nvSpPr>
        <p:spPr>
          <a:xfrm rot="21293459">
            <a:off x="6466309" y="4356267"/>
            <a:ext cx="2776540" cy="1211438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example.com:3456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D070BB-0DD4-FD40-9D9B-65722D93A13C}"/>
              </a:ext>
            </a:extLst>
          </p:cNvPr>
          <p:cNvSpPr txBox="1"/>
          <p:nvPr/>
        </p:nvSpPr>
        <p:spPr>
          <a:xfrm>
            <a:off x="7048434" y="3164135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127.0.0.1:3456</a:t>
            </a:r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6110D78A-C2E0-EB40-9814-16328A5FCC79}"/>
              </a:ext>
            </a:extLst>
          </p:cNvPr>
          <p:cNvSpPr/>
          <p:nvPr/>
        </p:nvSpPr>
        <p:spPr>
          <a:xfrm rot="5400000">
            <a:off x="5881465" y="3279365"/>
            <a:ext cx="2626473" cy="34909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89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9" grpId="0" animBg="1"/>
      <p:bldP spid="9" grpId="1" animBg="1"/>
      <p:bldP spid="11" grpId="0" animBg="1"/>
      <p:bldP spid="11" grpId="1" animBg="1"/>
      <p:bldP spid="17" grpId="0" animBg="1"/>
      <p:bldP spid="18" grpId="0"/>
      <p:bldP spid="18" grpId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C388-4CF8-2C47-8F9E-BE893328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694DC-004D-5549-BB5F-92FA6103B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dirty="0"/>
              <a:t>these are the most </a:t>
            </a:r>
            <a:r>
              <a:rPr lang="en-US" i="1" dirty="0"/>
              <a:t>common</a:t>
            </a:r>
            <a:r>
              <a:rPr lang="en-US" dirty="0"/>
              <a:t> kinds of IPC, but there are others. most of them kind of boil down to one of these with extra steps, </a:t>
            </a:r>
            <a:r>
              <a:rPr lang="en-US" dirty="0" err="1"/>
              <a:t>tho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FEFB9-F1A7-854D-9266-3E8F6E31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3CFF0-AED0-864E-A5EB-F544AFDD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E1242E-9B8E-854A-99C6-87F3D944E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40704"/>
              </p:ext>
            </p:extLst>
          </p:nvPr>
        </p:nvGraphicFramePr>
        <p:xfrm>
          <a:off x="838200" y="1402234"/>
          <a:ext cx="7696200" cy="32454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51059">
                  <a:extLst>
                    <a:ext uri="{9D8B030D-6E8A-4147-A177-3AD203B41FA5}">
                      <a16:colId xmlns:a16="http://schemas.microsoft.com/office/drawing/2014/main" val="1418191940"/>
                    </a:ext>
                  </a:extLst>
                </a:gridCol>
                <a:gridCol w="1793459">
                  <a:extLst>
                    <a:ext uri="{9D8B030D-6E8A-4147-A177-3AD203B41FA5}">
                      <a16:colId xmlns:a16="http://schemas.microsoft.com/office/drawing/2014/main" val="2092569877"/>
                    </a:ext>
                  </a:extLst>
                </a:gridCol>
                <a:gridCol w="1804968">
                  <a:extLst>
                    <a:ext uri="{9D8B030D-6E8A-4147-A177-3AD203B41FA5}">
                      <a16:colId xmlns:a16="http://schemas.microsoft.com/office/drawing/2014/main" val="3762558945"/>
                    </a:ext>
                  </a:extLst>
                </a:gridCol>
                <a:gridCol w="2746714">
                  <a:extLst>
                    <a:ext uri="{9D8B030D-6E8A-4147-A177-3AD203B41FA5}">
                      <a16:colId xmlns:a16="http://schemas.microsoft.com/office/drawing/2014/main" val="1951044345"/>
                    </a:ext>
                  </a:extLst>
                </a:gridCol>
              </a:tblGrid>
              <a:tr h="4073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Technique</a:t>
                      </a:r>
                    </a:p>
                  </a:txBody>
                  <a:tcPr marL="100443" marR="100443" marT="50221" marB="502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Context Switches?</a:t>
                      </a:r>
                    </a:p>
                  </a:txBody>
                  <a:tcPr marL="100443" marR="100443" marT="50221" marB="502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Supported…</a:t>
                      </a:r>
                    </a:p>
                  </a:txBody>
                  <a:tcPr marL="100443" marR="100443" marT="50221" marB="502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Notes</a:t>
                      </a:r>
                    </a:p>
                  </a:txBody>
                  <a:tcPr marL="100443" marR="100443" marT="50221" marB="50221" anchor="ctr"/>
                </a:tc>
                <a:extLst>
                  <a:ext uri="{0D108BD9-81ED-4DB2-BD59-A6C34878D82A}">
                    <a16:rowId xmlns:a16="http://schemas.microsoft.com/office/drawing/2014/main" val="1810615896"/>
                  </a:ext>
                </a:extLst>
              </a:tr>
              <a:tr h="40735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Files</a:t>
                      </a:r>
                    </a:p>
                  </a:txBody>
                  <a:tcPr marL="100443" marR="100443" marT="50221" marB="502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yes, plus storage access</a:t>
                      </a:r>
                    </a:p>
                  </a:txBody>
                  <a:tcPr marL="100443" marR="100443" marT="50221" marB="50221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every OS, for decades</a:t>
                      </a:r>
                    </a:p>
                  </a:txBody>
                  <a:tcPr marL="100443" marR="100443" marT="50221" marB="502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synchronization </a:t>
                      </a:r>
                      <a:r>
                        <a:rPr lang="en-US" sz="1800" b="1" dirty="0"/>
                        <a:t>handled for you</a:t>
                      </a:r>
                      <a:r>
                        <a:rPr lang="en-US" sz="1800" dirty="0"/>
                        <a:t> by the OS</a:t>
                      </a:r>
                    </a:p>
                  </a:txBody>
                  <a:tcPr marL="100443" marR="100443" marT="50221" marB="502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727584"/>
                  </a:ext>
                </a:extLst>
              </a:tr>
              <a:tr h="6428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Pipes</a:t>
                      </a:r>
                    </a:p>
                  </a:txBody>
                  <a:tcPr marL="100443" marR="100443" marT="50221" marB="502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yes</a:t>
                      </a:r>
                    </a:p>
                  </a:txBody>
                  <a:tcPr marL="100443" marR="100443" marT="50221" marB="502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every OS, with caveats</a:t>
                      </a:r>
                    </a:p>
                  </a:txBody>
                  <a:tcPr marL="100443" marR="100443" marT="50221" marB="502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have to be </a:t>
                      </a:r>
                      <a:r>
                        <a:rPr lang="en-US" sz="1800" b="1" dirty="0"/>
                        <a:t>careful about buffering</a:t>
                      </a:r>
                    </a:p>
                  </a:txBody>
                  <a:tcPr marL="100443" marR="100443" marT="50221" marB="502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788404"/>
                  </a:ext>
                </a:extLst>
              </a:tr>
              <a:tr h="6428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Shared Memory</a:t>
                      </a:r>
                    </a:p>
                  </a:txBody>
                  <a:tcPr marL="100443" marR="100443" marT="50221" marB="502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no</a:t>
                      </a:r>
                    </a:p>
                  </a:txBody>
                  <a:tcPr marL="100443" marR="100443" marT="50221" marB="502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on </a:t>
                      </a:r>
                      <a:r>
                        <a:rPr lang="en-US" sz="1800" b="1" dirty="0"/>
                        <a:t>modern</a:t>
                      </a:r>
                      <a:r>
                        <a:rPr lang="en-US" sz="1800" dirty="0"/>
                        <a:t> OSes and CPUs</a:t>
                      </a:r>
                    </a:p>
                  </a:txBody>
                  <a:tcPr marL="100443" marR="100443" marT="50221" marB="502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up to you</a:t>
                      </a:r>
                      <a:r>
                        <a:rPr lang="en-US" sz="1800" dirty="0"/>
                        <a:t> to do synchronization</a:t>
                      </a:r>
                    </a:p>
                  </a:txBody>
                  <a:tcPr marL="100443" marR="100443" marT="50221" marB="502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12616"/>
                  </a:ext>
                </a:extLst>
              </a:tr>
              <a:tr h="6428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Sockets</a:t>
                      </a:r>
                    </a:p>
                  </a:txBody>
                  <a:tcPr marL="100443" marR="100443" marT="50221" marB="502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yes or no, depends</a:t>
                      </a:r>
                    </a:p>
                  </a:txBody>
                  <a:tcPr marL="100443" marR="100443" marT="50221" marB="502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on OSes </a:t>
                      </a:r>
                      <a:r>
                        <a:rPr lang="en-US" sz="1800" b="1" dirty="0"/>
                        <a:t>with networking</a:t>
                      </a:r>
                    </a:p>
                  </a:txBody>
                  <a:tcPr marL="100443" marR="100443" marT="50221" marB="502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can </a:t>
                      </a:r>
                      <a:r>
                        <a:rPr lang="en-US" sz="1800" b="0" dirty="0"/>
                        <a:t>connect to </a:t>
                      </a:r>
                      <a:r>
                        <a:rPr lang="en-US" sz="1800" b="1" dirty="0"/>
                        <a:t>other computers too</a:t>
                      </a:r>
                    </a:p>
                  </a:txBody>
                  <a:tcPr marL="100443" marR="100443" marT="50221" marB="502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312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934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Deadlocks, continued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97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37B397A-530F-AD4C-B30B-8952E73CC8A1}"/>
              </a:ext>
            </a:extLst>
          </p:cNvPr>
          <p:cNvGrpSpPr/>
          <p:nvPr/>
        </p:nvGrpSpPr>
        <p:grpSpPr>
          <a:xfrm>
            <a:off x="533400" y="1104900"/>
            <a:ext cx="3229722" cy="3886200"/>
            <a:chOff x="1447800" y="1104900"/>
            <a:chExt cx="3229722" cy="38862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CECCE94-0C02-7E49-9E45-29BBA9A3F1D1}"/>
                </a:ext>
              </a:extLst>
            </p:cNvPr>
            <p:cNvGrpSpPr/>
            <p:nvPr/>
          </p:nvGrpSpPr>
          <p:grpSpPr>
            <a:xfrm>
              <a:off x="1447800" y="1104900"/>
              <a:ext cx="3229722" cy="3886200"/>
              <a:chOff x="4397994" y="1588764"/>
              <a:chExt cx="3229722" cy="38862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7D16484-347D-E04A-95B4-9321E4C116FB}"/>
                  </a:ext>
                </a:extLst>
              </p:cNvPr>
              <p:cNvSpPr/>
              <p:nvPr/>
            </p:nvSpPr>
            <p:spPr>
              <a:xfrm>
                <a:off x="5288437" y="1588764"/>
                <a:ext cx="1383259" cy="388620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E4DEF66-0885-4940-AD02-BC630CCBFF58}"/>
                  </a:ext>
                </a:extLst>
              </p:cNvPr>
              <p:cNvCxnSpPr>
                <a:cxnSpLocks/>
                <a:stCxn id="25" idx="0"/>
                <a:endCxn id="25" idx="2"/>
              </p:cNvCxnSpPr>
              <p:nvPr/>
            </p:nvCxnSpPr>
            <p:spPr>
              <a:xfrm>
                <a:off x="5980067" y="1588764"/>
                <a:ext cx="0" cy="3886200"/>
              </a:xfrm>
              <a:prstGeom prst="line">
                <a:avLst/>
              </a:prstGeom>
              <a:ln w="38100"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BC48FA2-1181-2E46-A96F-CF6639EC91C5}"/>
                  </a:ext>
                </a:extLst>
              </p:cNvPr>
              <p:cNvSpPr/>
              <p:nvPr/>
            </p:nvSpPr>
            <p:spPr>
              <a:xfrm rot="5400000">
                <a:off x="6659576" y="3417976"/>
                <a:ext cx="690416" cy="1245864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FD48426-C347-794C-A60F-B34A5701C238}"/>
                  </a:ext>
                </a:extLst>
              </p:cNvPr>
              <p:cNvSpPr/>
              <p:nvPr/>
            </p:nvSpPr>
            <p:spPr>
              <a:xfrm rot="5400000">
                <a:off x="4675718" y="2387086"/>
                <a:ext cx="690416" cy="1245864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Left Arrow 40">
              <a:extLst>
                <a:ext uri="{FF2B5EF4-FFF2-40B4-BE49-F238E27FC236}">
                  <a16:creationId xmlns:a16="http://schemas.microsoft.com/office/drawing/2014/main" id="{7A2EBBB1-40F0-BA4F-BB42-4A0F3BC1771C}"/>
                </a:ext>
              </a:extLst>
            </p:cNvPr>
            <p:cNvSpPr/>
            <p:nvPr/>
          </p:nvSpPr>
          <p:spPr>
            <a:xfrm>
              <a:off x="1614493" y="2364175"/>
              <a:ext cx="609600" cy="394862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eft Arrow 41">
              <a:extLst>
                <a:ext uri="{FF2B5EF4-FFF2-40B4-BE49-F238E27FC236}">
                  <a16:creationId xmlns:a16="http://schemas.microsoft.com/office/drawing/2014/main" id="{3AFB9A8E-C057-C44B-943B-98D5899BF19B}"/>
                </a:ext>
              </a:extLst>
            </p:cNvPr>
            <p:cNvSpPr/>
            <p:nvPr/>
          </p:nvSpPr>
          <p:spPr>
            <a:xfrm rot="10800000">
              <a:off x="3890778" y="3359613"/>
              <a:ext cx="609600" cy="394862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7873B5-88F1-7746-9B65-97369DAD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mutexes</a:t>
            </a:r>
            <a:r>
              <a:rPr lang="en-US" sz="2000" dirty="0"/>
              <a:t> (animated)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248E5-F483-F24B-942E-E2B4842F1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495300"/>
          </a:xfrm>
        </p:spPr>
        <p:txBody>
          <a:bodyPr/>
          <a:lstStyle/>
          <a:p>
            <a:r>
              <a:rPr lang="en-US" dirty="0"/>
              <a:t>let’s say we have some roads that look like this.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CB693-BE94-6845-88E1-59DD4C25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0FA37-5513-1A47-89E9-0500E5B9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F39F89-BB1F-264A-B6E7-B56DB97C8102}"/>
              </a:ext>
            </a:extLst>
          </p:cNvPr>
          <p:cNvSpPr/>
          <p:nvPr/>
        </p:nvSpPr>
        <p:spPr>
          <a:xfrm>
            <a:off x="1423843" y="2095201"/>
            <a:ext cx="696674" cy="10045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632043-1A12-4F45-80AF-177432B08E8A}"/>
              </a:ext>
            </a:extLst>
          </p:cNvPr>
          <p:cNvSpPr/>
          <p:nvPr/>
        </p:nvSpPr>
        <p:spPr>
          <a:xfrm>
            <a:off x="2121927" y="3132365"/>
            <a:ext cx="696674" cy="10045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B957CB8-27C2-6448-A70F-55CE4E1CFFA3}"/>
              </a:ext>
            </a:extLst>
          </p:cNvPr>
          <p:cNvSpPr/>
          <p:nvPr/>
        </p:nvSpPr>
        <p:spPr>
          <a:xfrm>
            <a:off x="2181484" y="3153179"/>
            <a:ext cx="585061" cy="983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2B15F3-5E12-F948-9FD0-F2CCA5C79B88}"/>
              </a:ext>
            </a:extLst>
          </p:cNvPr>
          <p:cNvSpPr txBox="1"/>
          <p:nvPr/>
        </p:nvSpPr>
        <p:spPr>
          <a:xfrm>
            <a:off x="3406665" y="986485"/>
            <a:ext cx="5051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these two parts of the road are </a:t>
            </a:r>
            <a:r>
              <a:rPr lang="en-US" sz="2200" b="1" dirty="0"/>
              <a:t>shared resources: </a:t>
            </a:r>
            <a:r>
              <a:rPr lang="en-US" sz="2200" dirty="0"/>
              <a:t>only one car should be in them at any time to avoid a collision.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410C7A-7A40-A24B-A4D5-D5E14BB3594A}"/>
              </a:ext>
            </a:extLst>
          </p:cNvPr>
          <p:cNvSpPr txBox="1"/>
          <p:nvPr/>
        </p:nvSpPr>
        <p:spPr>
          <a:xfrm>
            <a:off x="3962400" y="2240556"/>
            <a:ext cx="5051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cars going straight or turning right only need </a:t>
            </a:r>
            <a:r>
              <a:rPr lang="en-US" sz="2200" i="1" dirty="0"/>
              <a:t>one</a:t>
            </a:r>
            <a:r>
              <a:rPr lang="en-US" sz="2200" dirty="0"/>
              <a:t> of the boxes.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7D4052-6BF2-8249-B142-4E7215DF0CFF}"/>
              </a:ext>
            </a:extLst>
          </p:cNvPr>
          <p:cNvSpPr txBox="1"/>
          <p:nvPr/>
        </p:nvSpPr>
        <p:spPr>
          <a:xfrm>
            <a:off x="3920898" y="3274351"/>
            <a:ext cx="5051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but a car turning </a:t>
            </a:r>
            <a:r>
              <a:rPr lang="en-US" sz="2200" i="1" dirty="0"/>
              <a:t>left</a:t>
            </a:r>
            <a:r>
              <a:rPr lang="en-US" sz="2200" dirty="0"/>
              <a:t> needs </a:t>
            </a:r>
            <a:r>
              <a:rPr lang="en-US" sz="2200" b="1" dirty="0"/>
              <a:t>both.</a:t>
            </a:r>
            <a:endParaRPr lang="en-US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8A9F9DF-C301-D745-9793-C3E974BA8BA2}"/>
              </a:ext>
            </a:extLst>
          </p:cNvPr>
          <p:cNvSpPr/>
          <p:nvPr/>
        </p:nvSpPr>
        <p:spPr>
          <a:xfrm>
            <a:off x="1486889" y="5732484"/>
            <a:ext cx="585061" cy="983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ED7C73-93D0-5F4E-80C5-B728D3B72569}"/>
              </a:ext>
            </a:extLst>
          </p:cNvPr>
          <p:cNvSpPr txBox="1"/>
          <p:nvPr/>
        </p:nvSpPr>
        <p:spPr>
          <a:xfrm>
            <a:off x="3276607" y="4258798"/>
            <a:ext cx="5670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let’s name the bottom right box M1 and the top left box M2, and think about the </a:t>
            </a:r>
            <a:r>
              <a:rPr lang="en-US" sz="2200" b="1" dirty="0"/>
              <a:t>order </a:t>
            </a:r>
            <a:r>
              <a:rPr lang="en-US" sz="2200" dirty="0"/>
              <a:t>in which the car needs them.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C5FC73-4628-854E-AD66-9E4DD03EAA51}"/>
              </a:ext>
            </a:extLst>
          </p:cNvPr>
          <p:cNvSpPr txBox="1"/>
          <p:nvPr/>
        </p:nvSpPr>
        <p:spPr>
          <a:xfrm>
            <a:off x="2841108" y="390225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M1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083867-14D5-9749-9B61-078972CCEE8F}"/>
              </a:ext>
            </a:extLst>
          </p:cNvPr>
          <p:cNvSpPr txBox="1"/>
          <p:nvPr/>
        </p:nvSpPr>
        <p:spPr>
          <a:xfrm>
            <a:off x="879870" y="284516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M2</a:t>
            </a:r>
          </a:p>
        </p:txBody>
      </p:sp>
    </p:spTree>
    <p:extLst>
      <p:ext uri="{BB962C8B-B14F-4D97-AF65-F5344CB8AC3E}">
        <p14:creationId xmlns:p14="http://schemas.microsoft.com/office/powerpoint/2010/main" val="3085490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C 3.88889E-6 -0.02361 -0.00712 -0.0875 -0.03611 -0.1133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5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35" grpId="0" animBg="1"/>
      <p:bldP spid="35" grpId="1" animBg="1"/>
      <p:bldP spid="35" grpId="2" animBg="1"/>
      <p:bldP spid="6" grpId="0"/>
      <p:bldP spid="27" grpId="0"/>
      <p:bldP spid="29" grpId="0"/>
      <p:bldP spid="31" grpId="0" animBg="1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37B397A-530F-AD4C-B30B-8952E73CC8A1}"/>
              </a:ext>
            </a:extLst>
          </p:cNvPr>
          <p:cNvGrpSpPr/>
          <p:nvPr/>
        </p:nvGrpSpPr>
        <p:grpSpPr>
          <a:xfrm>
            <a:off x="533400" y="1104900"/>
            <a:ext cx="3229722" cy="3886200"/>
            <a:chOff x="1447800" y="1104900"/>
            <a:chExt cx="3229722" cy="38862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CECCE94-0C02-7E49-9E45-29BBA9A3F1D1}"/>
                </a:ext>
              </a:extLst>
            </p:cNvPr>
            <p:cNvGrpSpPr/>
            <p:nvPr/>
          </p:nvGrpSpPr>
          <p:grpSpPr>
            <a:xfrm>
              <a:off x="1447800" y="1104900"/>
              <a:ext cx="3229722" cy="3886200"/>
              <a:chOff x="4397994" y="1588764"/>
              <a:chExt cx="3229722" cy="38862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7D16484-347D-E04A-95B4-9321E4C116FB}"/>
                  </a:ext>
                </a:extLst>
              </p:cNvPr>
              <p:cNvSpPr/>
              <p:nvPr/>
            </p:nvSpPr>
            <p:spPr>
              <a:xfrm>
                <a:off x="5288437" y="1588764"/>
                <a:ext cx="1383259" cy="388620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E4DEF66-0885-4940-AD02-BC630CCBFF58}"/>
                  </a:ext>
                </a:extLst>
              </p:cNvPr>
              <p:cNvCxnSpPr>
                <a:cxnSpLocks/>
                <a:stCxn id="25" idx="0"/>
                <a:endCxn id="25" idx="2"/>
              </p:cNvCxnSpPr>
              <p:nvPr/>
            </p:nvCxnSpPr>
            <p:spPr>
              <a:xfrm>
                <a:off x="5980067" y="1588764"/>
                <a:ext cx="0" cy="3886200"/>
              </a:xfrm>
              <a:prstGeom prst="line">
                <a:avLst/>
              </a:prstGeom>
              <a:ln w="38100"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BC48FA2-1181-2E46-A96F-CF6639EC91C5}"/>
                  </a:ext>
                </a:extLst>
              </p:cNvPr>
              <p:cNvSpPr/>
              <p:nvPr/>
            </p:nvSpPr>
            <p:spPr>
              <a:xfrm rot="5400000">
                <a:off x="6659576" y="3417976"/>
                <a:ext cx="690416" cy="1245864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FD48426-C347-794C-A60F-B34A5701C238}"/>
                  </a:ext>
                </a:extLst>
              </p:cNvPr>
              <p:cNvSpPr/>
              <p:nvPr/>
            </p:nvSpPr>
            <p:spPr>
              <a:xfrm rot="5400000">
                <a:off x="4675718" y="2387086"/>
                <a:ext cx="690416" cy="1245864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Left Arrow 40">
              <a:extLst>
                <a:ext uri="{FF2B5EF4-FFF2-40B4-BE49-F238E27FC236}">
                  <a16:creationId xmlns:a16="http://schemas.microsoft.com/office/drawing/2014/main" id="{7A2EBBB1-40F0-BA4F-BB42-4A0F3BC1771C}"/>
                </a:ext>
              </a:extLst>
            </p:cNvPr>
            <p:cNvSpPr/>
            <p:nvPr/>
          </p:nvSpPr>
          <p:spPr>
            <a:xfrm>
              <a:off x="1614493" y="2364175"/>
              <a:ext cx="609600" cy="394862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eft Arrow 41">
              <a:extLst>
                <a:ext uri="{FF2B5EF4-FFF2-40B4-BE49-F238E27FC236}">
                  <a16:creationId xmlns:a16="http://schemas.microsoft.com/office/drawing/2014/main" id="{3AFB9A8E-C057-C44B-943B-98D5899BF19B}"/>
                </a:ext>
              </a:extLst>
            </p:cNvPr>
            <p:cNvSpPr/>
            <p:nvPr/>
          </p:nvSpPr>
          <p:spPr>
            <a:xfrm rot="10800000">
              <a:off x="3890778" y="3359613"/>
              <a:ext cx="609600" cy="394862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7873B5-88F1-7746-9B65-97369DAD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still “gridlock” if it doesn’t happen on a grid?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F8783-A685-1144-9AD4-9BD9516A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64381"/>
          </a:xfrm>
        </p:spPr>
        <p:txBody>
          <a:bodyPr/>
          <a:lstStyle/>
          <a:p>
            <a:r>
              <a:rPr lang="en-US" dirty="0"/>
              <a:t>of course, if you get unlucky, this breaks down.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CB693-BE94-6845-88E1-59DD4C25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0FA37-5513-1A47-89E9-0500E5B9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F39F89-BB1F-264A-B6E7-B56DB97C8102}"/>
              </a:ext>
            </a:extLst>
          </p:cNvPr>
          <p:cNvSpPr/>
          <p:nvPr/>
        </p:nvSpPr>
        <p:spPr>
          <a:xfrm>
            <a:off x="1423843" y="2095201"/>
            <a:ext cx="696674" cy="10045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632043-1A12-4F45-80AF-177432B08E8A}"/>
              </a:ext>
            </a:extLst>
          </p:cNvPr>
          <p:cNvSpPr/>
          <p:nvPr/>
        </p:nvSpPr>
        <p:spPr>
          <a:xfrm>
            <a:off x="2121927" y="3132365"/>
            <a:ext cx="696674" cy="10045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1C61321-8289-FD4F-8B05-FF8A45A33668}"/>
              </a:ext>
            </a:extLst>
          </p:cNvPr>
          <p:cNvSpPr/>
          <p:nvPr/>
        </p:nvSpPr>
        <p:spPr>
          <a:xfrm>
            <a:off x="1486889" y="2095201"/>
            <a:ext cx="585061" cy="983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T2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B957CB8-27C2-6448-A70F-55CE4E1CFFA3}"/>
              </a:ext>
            </a:extLst>
          </p:cNvPr>
          <p:cNvSpPr/>
          <p:nvPr/>
        </p:nvSpPr>
        <p:spPr>
          <a:xfrm>
            <a:off x="2181484" y="3153179"/>
            <a:ext cx="585061" cy="983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T1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F098C3C-399D-0949-89FA-DB0404D2EADC}"/>
              </a:ext>
            </a:extLst>
          </p:cNvPr>
          <p:cNvSpPr/>
          <p:nvPr/>
        </p:nvSpPr>
        <p:spPr>
          <a:xfrm>
            <a:off x="1486889" y="1059682"/>
            <a:ext cx="585061" cy="983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2C10BB7-6C56-A24B-ACB0-50C6DB93BFAA}"/>
              </a:ext>
            </a:extLst>
          </p:cNvPr>
          <p:cNvSpPr/>
          <p:nvPr/>
        </p:nvSpPr>
        <p:spPr>
          <a:xfrm>
            <a:off x="2181484" y="4188118"/>
            <a:ext cx="585061" cy="983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3DEC8CB9-5D35-3E4D-BD12-4E07AEDE520F}"/>
              </a:ext>
            </a:extLst>
          </p:cNvPr>
          <p:cNvSpPr/>
          <p:nvPr/>
        </p:nvSpPr>
        <p:spPr>
          <a:xfrm>
            <a:off x="1078971" y="2564149"/>
            <a:ext cx="1383259" cy="1383259"/>
          </a:xfrm>
          <a:prstGeom prst="arc">
            <a:avLst>
              <a:gd name="adj1" fmla="val 15714712"/>
              <a:gd name="adj2" fmla="val 0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F8A6797A-AC8B-8E44-BBED-5C53D75E2A8F}"/>
              </a:ext>
            </a:extLst>
          </p:cNvPr>
          <p:cNvSpPr/>
          <p:nvPr/>
        </p:nvSpPr>
        <p:spPr>
          <a:xfrm rot="10800000">
            <a:off x="1740435" y="2265477"/>
            <a:ext cx="1383259" cy="1383259"/>
          </a:xfrm>
          <a:prstGeom prst="arc">
            <a:avLst>
              <a:gd name="adj1" fmla="val 15714712"/>
              <a:gd name="adj2" fmla="val 0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4E48D-E4E5-0142-93E2-0A768D00F109}"/>
              </a:ext>
            </a:extLst>
          </p:cNvPr>
          <p:cNvSpPr txBox="1"/>
          <p:nvPr/>
        </p:nvSpPr>
        <p:spPr>
          <a:xfrm>
            <a:off x="2841108" y="390225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M1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1E1B96-35A7-F942-8921-979E6A5D66E2}"/>
              </a:ext>
            </a:extLst>
          </p:cNvPr>
          <p:cNvSpPr txBox="1"/>
          <p:nvPr/>
        </p:nvSpPr>
        <p:spPr>
          <a:xfrm>
            <a:off x="879870" y="284516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M2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7DFCA3-C419-094D-806F-8774F4286CAD}"/>
              </a:ext>
            </a:extLst>
          </p:cNvPr>
          <p:cNvSpPr txBox="1"/>
          <p:nvPr/>
        </p:nvSpPr>
        <p:spPr>
          <a:xfrm>
            <a:off x="3406665" y="986485"/>
            <a:ext cx="5051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let’s look at 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24_deadlock.c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5B03CF-1FD9-C440-AC28-F032928D789C}"/>
              </a:ext>
            </a:extLst>
          </p:cNvPr>
          <p:cNvSpPr txBox="1"/>
          <p:nvPr/>
        </p:nvSpPr>
        <p:spPr>
          <a:xfrm>
            <a:off x="3962400" y="1731771"/>
            <a:ext cx="5051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threads lock the mutexes in the same orders as the cars pass through the boxes, and just like in the real world, the threads </a:t>
            </a:r>
            <a:r>
              <a:rPr lang="en-US" sz="2200" b="1" dirty="0"/>
              <a:t>deadlock.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96217D-B632-EA4F-8FB2-8BAD2F6FB6B0}"/>
              </a:ext>
            </a:extLst>
          </p:cNvPr>
          <p:cNvSpPr txBox="1"/>
          <p:nvPr/>
        </p:nvSpPr>
        <p:spPr>
          <a:xfrm>
            <a:off x="4092465" y="3803397"/>
            <a:ext cx="5051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but in the real world, </a:t>
            </a:r>
            <a:r>
              <a:rPr lang="en-US" sz="2200" b="1" dirty="0"/>
              <a:t>how could the driver(s) solve this problem?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10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3.88889E-6 -0.73778 " pathEditMode="relative" rAng="0" ptsTypes="AA">
                                      <p:cBhvr>
                                        <p:cTn id="46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8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35" grpId="1" animBg="1"/>
      <p:bldP spid="36" grpId="0" animBg="1"/>
      <p:bldP spid="37" grpId="0" animBg="1"/>
      <p:bldP spid="39" grpId="0" animBg="1"/>
      <p:bldP spid="39" grpId="1" animBg="1"/>
      <p:bldP spid="40" grpId="0" animBg="1"/>
      <p:bldP spid="40" grpId="1" animBg="1"/>
      <p:bldP spid="29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95EA3-D543-A64B-8FCC-A215F179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a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3A93A-329B-7343-B0D4-0A4EDAE66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15339"/>
          </a:xfrm>
        </p:spPr>
        <p:txBody>
          <a:bodyPr/>
          <a:lstStyle/>
          <a:p>
            <a:r>
              <a:rPr lang="en-US" dirty="0"/>
              <a:t>there are </a:t>
            </a:r>
            <a:r>
              <a:rPr lang="en-US" b="1" dirty="0"/>
              <a:t>four conditions </a:t>
            </a:r>
            <a:r>
              <a:rPr lang="en-US" dirty="0"/>
              <a:t>needed for deadlocks to occur, and </a:t>
            </a:r>
            <a:r>
              <a:rPr lang="en-US" b="1" dirty="0"/>
              <a:t>if any of these conditions is avoided/broken,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deadlocks are impossible.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6AE9A-20FD-004C-837F-F5F4C688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8CEDF-D538-3542-9278-51CCF5E6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71BE04-5902-4F4E-8CF0-E36A739E10C0}"/>
              </a:ext>
            </a:extLst>
          </p:cNvPr>
          <p:cNvGrpSpPr/>
          <p:nvPr/>
        </p:nvGrpSpPr>
        <p:grpSpPr>
          <a:xfrm>
            <a:off x="609600" y="1638300"/>
            <a:ext cx="914400" cy="277971"/>
            <a:chOff x="3124200" y="2048253"/>
            <a:chExt cx="3048000" cy="9265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B499ED-E022-5249-8AEC-B58737944BF1}"/>
                </a:ext>
              </a:extLst>
            </p:cNvPr>
            <p:cNvSpPr/>
            <p:nvPr/>
          </p:nvSpPr>
          <p:spPr>
            <a:xfrm>
              <a:off x="3124200" y="2054603"/>
              <a:ext cx="914400" cy="91387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EE7BCA-6895-9146-ACA0-14E21584700B}"/>
                </a:ext>
              </a:extLst>
            </p:cNvPr>
            <p:cNvSpPr/>
            <p:nvPr/>
          </p:nvSpPr>
          <p:spPr>
            <a:xfrm>
              <a:off x="5257800" y="2054603"/>
              <a:ext cx="914400" cy="91387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294B9700-81B8-2E46-BC51-7B806D22F6C0}"/>
                </a:ext>
              </a:extLst>
            </p:cNvPr>
            <p:cNvCxnSpPr>
              <a:stCxn id="9" idx="0"/>
              <a:endCxn id="10" idx="0"/>
            </p:cNvCxnSpPr>
            <p:nvPr/>
          </p:nvCxnSpPr>
          <p:spPr>
            <a:xfrm rot="5400000" flipH="1" flipV="1">
              <a:off x="4648200" y="987803"/>
              <a:ext cx="12700" cy="2133600"/>
            </a:xfrm>
            <a:prstGeom prst="curvedConnector3">
              <a:avLst>
                <a:gd name="adj1" fmla="val 4665307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0CC88632-386D-F44C-9272-40DBBED9F4E4}"/>
                </a:ext>
              </a:extLst>
            </p:cNvPr>
            <p:cNvCxnSpPr>
              <a:cxnSpLocks/>
              <a:stCxn id="10" idx="2"/>
              <a:endCxn id="9" idx="2"/>
            </p:cNvCxnSpPr>
            <p:nvPr/>
          </p:nvCxnSpPr>
          <p:spPr>
            <a:xfrm rot="5400000">
              <a:off x="4648200" y="1901673"/>
              <a:ext cx="12700" cy="2133600"/>
            </a:xfrm>
            <a:prstGeom prst="curvedConnector3">
              <a:avLst>
                <a:gd name="adj1" fmla="val 4560236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2479D1D-FE50-0D49-AF18-F5B01FD60503}"/>
              </a:ext>
            </a:extLst>
          </p:cNvPr>
          <p:cNvSpPr txBox="1"/>
          <p:nvPr/>
        </p:nvSpPr>
        <p:spPr>
          <a:xfrm>
            <a:off x="2027760" y="1361391"/>
            <a:ext cx="6887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circular waiting: </a:t>
            </a:r>
            <a:r>
              <a:rPr lang="en-US" sz="2200" dirty="0"/>
              <a:t>each actor is waiting for a resource that the other one has already acquired.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F6F6B7-C015-6847-9DB3-91E02B64E535}"/>
              </a:ext>
            </a:extLst>
          </p:cNvPr>
          <p:cNvGrpSpPr/>
          <p:nvPr/>
        </p:nvGrpSpPr>
        <p:grpSpPr>
          <a:xfrm>
            <a:off x="1165704" y="2301058"/>
            <a:ext cx="442271" cy="595072"/>
            <a:chOff x="6858000" y="1392328"/>
            <a:chExt cx="1428750" cy="19223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7C5851E-C930-F541-836C-F2D49BB42E87}"/>
                </a:ext>
              </a:extLst>
            </p:cNvPr>
            <p:cNvGrpSpPr/>
            <p:nvPr/>
          </p:nvGrpSpPr>
          <p:grpSpPr>
            <a:xfrm>
              <a:off x="6858000" y="2171700"/>
              <a:ext cx="1428750" cy="1143000"/>
              <a:chOff x="2819400" y="2781300"/>
              <a:chExt cx="1905000" cy="1524000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94BA089E-F8DD-7648-B397-9F5CD9FFB262}"/>
                  </a:ext>
                </a:extLst>
              </p:cNvPr>
              <p:cNvSpPr/>
              <p:nvPr/>
            </p:nvSpPr>
            <p:spPr>
              <a:xfrm>
                <a:off x="2819400" y="2781300"/>
                <a:ext cx="1905000" cy="1524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4EB7979-2455-244D-97F3-1ABE87C146E1}"/>
                  </a:ext>
                </a:extLst>
              </p:cNvPr>
              <p:cNvGrpSpPr/>
              <p:nvPr/>
            </p:nvGrpSpPr>
            <p:grpSpPr>
              <a:xfrm>
                <a:off x="3467100" y="3048762"/>
                <a:ext cx="609600" cy="989076"/>
                <a:chOff x="3505200" y="3009900"/>
                <a:chExt cx="609600" cy="989076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5458BC8-C1C6-DF47-8B3F-9017148F6F69}"/>
                    </a:ext>
                  </a:extLst>
                </p:cNvPr>
                <p:cNvSpPr/>
                <p:nvPr/>
              </p:nvSpPr>
              <p:spPr>
                <a:xfrm>
                  <a:off x="3505200" y="3009900"/>
                  <a:ext cx="609600" cy="609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2A51DBD4-84B0-7E40-8B27-F336133408C0}"/>
                    </a:ext>
                  </a:extLst>
                </p:cNvPr>
                <p:cNvSpPr/>
                <p:nvPr/>
              </p:nvSpPr>
              <p:spPr>
                <a:xfrm>
                  <a:off x="3581400" y="3390900"/>
                  <a:ext cx="457200" cy="608076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U-Turn Arrow 17">
              <a:extLst>
                <a:ext uri="{FF2B5EF4-FFF2-40B4-BE49-F238E27FC236}">
                  <a16:creationId xmlns:a16="http://schemas.microsoft.com/office/drawing/2014/main" id="{181D6E55-6796-954F-86AC-A56C4B7AC14A}"/>
                </a:ext>
              </a:extLst>
            </p:cNvPr>
            <p:cNvSpPr/>
            <p:nvPr/>
          </p:nvSpPr>
          <p:spPr>
            <a:xfrm>
              <a:off x="7004091" y="1392328"/>
              <a:ext cx="1143000" cy="1143000"/>
            </a:xfrm>
            <a:prstGeom prst="uturnArrow">
              <a:avLst>
                <a:gd name="adj1" fmla="val 23000"/>
                <a:gd name="adj2" fmla="val 11500"/>
                <a:gd name="adj3" fmla="val 0"/>
                <a:gd name="adj4" fmla="val 43750"/>
                <a:gd name="adj5" fmla="val 5408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64A5B4C-80FE-0E4E-A056-834FE799EACB}"/>
              </a:ext>
            </a:extLst>
          </p:cNvPr>
          <p:cNvSpPr txBox="1"/>
          <p:nvPr/>
        </p:nvSpPr>
        <p:spPr>
          <a:xfrm>
            <a:off x="2027760" y="2346039"/>
            <a:ext cx="6735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mutual exclusion: </a:t>
            </a:r>
            <a:r>
              <a:rPr lang="en-US" sz="2200" dirty="0"/>
              <a:t>the resources can only be used by one actor at a time.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E52EE5-4A32-DA4A-BF96-311623CBDA41}"/>
              </a:ext>
            </a:extLst>
          </p:cNvPr>
          <p:cNvSpPr txBox="1"/>
          <p:nvPr/>
        </p:nvSpPr>
        <p:spPr>
          <a:xfrm>
            <a:off x="2027760" y="3330687"/>
            <a:ext cx="6930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hold-and-wait: </a:t>
            </a:r>
            <a:r>
              <a:rPr lang="en-US" sz="2200" dirty="0"/>
              <a:t>each actor </a:t>
            </a:r>
            <a:r>
              <a:rPr lang="en-US" sz="2200" b="1" dirty="0"/>
              <a:t>refuses to give up </a:t>
            </a:r>
            <a:r>
              <a:rPr lang="en-US" sz="2200" dirty="0"/>
              <a:t>what they already have; then tries to get </a:t>
            </a:r>
            <a:r>
              <a:rPr lang="en-US" sz="2200" b="1" dirty="0"/>
              <a:t>another</a:t>
            </a:r>
            <a:r>
              <a:rPr lang="en-US" sz="2200" dirty="0"/>
              <a:t> resource.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737C47-82C5-464D-A4DB-3F3D453A5734}"/>
              </a:ext>
            </a:extLst>
          </p:cNvPr>
          <p:cNvSpPr txBox="1"/>
          <p:nvPr/>
        </p:nvSpPr>
        <p:spPr>
          <a:xfrm>
            <a:off x="2027760" y="4315336"/>
            <a:ext cx="6735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no stealing: </a:t>
            </a:r>
            <a:r>
              <a:rPr lang="en-US" sz="2200" dirty="0"/>
              <a:t>no one else can forcefully take away a resource that an actor has already acquired.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D53C6B3-AB56-9E4A-B109-FFEED6786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2567" y="3241636"/>
            <a:ext cx="972766" cy="952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88B3E2-DF98-194B-A684-4A93AB9B5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333" y="3432339"/>
            <a:ext cx="640080" cy="73278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6AD1DD2-6675-5141-98A8-11C7699F4CEA}"/>
              </a:ext>
            </a:extLst>
          </p:cNvPr>
          <p:cNvGrpSpPr/>
          <p:nvPr/>
        </p:nvGrpSpPr>
        <p:grpSpPr>
          <a:xfrm>
            <a:off x="497111" y="2301058"/>
            <a:ext cx="442271" cy="595072"/>
            <a:chOff x="6858000" y="1392328"/>
            <a:chExt cx="1428750" cy="192237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FD466B3-42A5-D140-B4A5-AD23F89AD1FD}"/>
                </a:ext>
              </a:extLst>
            </p:cNvPr>
            <p:cNvGrpSpPr/>
            <p:nvPr/>
          </p:nvGrpSpPr>
          <p:grpSpPr>
            <a:xfrm>
              <a:off x="6858000" y="2171700"/>
              <a:ext cx="1428750" cy="1143000"/>
              <a:chOff x="2819400" y="2781300"/>
              <a:chExt cx="1905000" cy="152400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5C43536-76F3-A441-8045-7B531A3B75C7}"/>
                  </a:ext>
                </a:extLst>
              </p:cNvPr>
              <p:cNvSpPr/>
              <p:nvPr/>
            </p:nvSpPr>
            <p:spPr>
              <a:xfrm>
                <a:off x="2819400" y="2781300"/>
                <a:ext cx="1905000" cy="1524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B7D93E9-CB62-014B-ADD3-F2869892FD54}"/>
                  </a:ext>
                </a:extLst>
              </p:cNvPr>
              <p:cNvGrpSpPr/>
              <p:nvPr/>
            </p:nvGrpSpPr>
            <p:grpSpPr>
              <a:xfrm>
                <a:off x="3467100" y="3048762"/>
                <a:ext cx="609600" cy="989076"/>
                <a:chOff x="3505200" y="3009900"/>
                <a:chExt cx="609600" cy="989076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E3EBC524-6D81-374F-BC43-5EE9316CA1BE}"/>
                    </a:ext>
                  </a:extLst>
                </p:cNvPr>
                <p:cNvSpPr/>
                <p:nvPr/>
              </p:nvSpPr>
              <p:spPr>
                <a:xfrm>
                  <a:off x="3505200" y="3009900"/>
                  <a:ext cx="609600" cy="609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rapezoid 41">
                  <a:extLst>
                    <a:ext uri="{FF2B5EF4-FFF2-40B4-BE49-F238E27FC236}">
                      <a16:creationId xmlns:a16="http://schemas.microsoft.com/office/drawing/2014/main" id="{42D657E4-4773-7540-AEF5-5F017D542D0A}"/>
                    </a:ext>
                  </a:extLst>
                </p:cNvPr>
                <p:cNvSpPr/>
                <p:nvPr/>
              </p:nvSpPr>
              <p:spPr>
                <a:xfrm>
                  <a:off x="3581400" y="3390900"/>
                  <a:ext cx="457200" cy="608076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8" name="U-Turn Arrow 37">
              <a:extLst>
                <a:ext uri="{FF2B5EF4-FFF2-40B4-BE49-F238E27FC236}">
                  <a16:creationId xmlns:a16="http://schemas.microsoft.com/office/drawing/2014/main" id="{0C7BF927-336E-E648-9970-70BFB7083811}"/>
                </a:ext>
              </a:extLst>
            </p:cNvPr>
            <p:cNvSpPr/>
            <p:nvPr/>
          </p:nvSpPr>
          <p:spPr>
            <a:xfrm>
              <a:off x="7004091" y="1392328"/>
              <a:ext cx="1143000" cy="1143000"/>
            </a:xfrm>
            <a:prstGeom prst="uturnArrow">
              <a:avLst>
                <a:gd name="adj1" fmla="val 23000"/>
                <a:gd name="adj2" fmla="val 11500"/>
                <a:gd name="adj3" fmla="val 0"/>
                <a:gd name="adj4" fmla="val 43750"/>
                <a:gd name="adj5" fmla="val 5408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A37CE22F-8707-7648-8C9E-8530315872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8" b="-591"/>
          <a:stretch/>
        </p:blipFill>
        <p:spPr>
          <a:xfrm>
            <a:off x="475860" y="4256231"/>
            <a:ext cx="1281041" cy="9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36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6DEF-4D86-0740-8CE4-D4686B48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ounce of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88DD8-A8F6-8A43-A3E0-F0820A6AD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sadly, </a:t>
            </a:r>
            <a:r>
              <a:rPr lang="en-US" b="1" dirty="0"/>
              <a:t>deadlocks cannot be detected </a:t>
            </a:r>
            <a:r>
              <a:rPr lang="en-US" b="1" i="1" dirty="0"/>
              <a:t>in the general case</a:t>
            </a:r>
            <a:endParaRPr lang="en-US" b="1" dirty="0"/>
          </a:p>
          <a:p>
            <a:pPr lvl="1"/>
            <a:r>
              <a:rPr lang="en-US" dirty="0"/>
              <a:t>because you’d have to solve the halting problem to do it</a:t>
            </a:r>
          </a:p>
          <a:p>
            <a:r>
              <a:rPr lang="en-US" dirty="0"/>
              <a:t>but you can </a:t>
            </a:r>
            <a:r>
              <a:rPr lang="en-US" i="1" dirty="0"/>
              <a:t>avoid</a:t>
            </a:r>
            <a:r>
              <a:rPr lang="en-US" dirty="0"/>
              <a:t> them by following some good practices: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nest</a:t>
            </a:r>
            <a:r>
              <a:rPr lang="en-US" b="1" dirty="0">
                <a:solidFill>
                  <a:srgbClr val="00B050"/>
                </a:solidFill>
              </a:rPr>
              <a:t> critical sections.</a:t>
            </a:r>
            <a:endParaRPr lang="en-US" dirty="0">
              <a:solidFill>
                <a:srgbClr val="00B050"/>
              </a:solidFill>
            </a:endParaRPr>
          </a:p>
          <a:p>
            <a:pPr lvl="2"/>
            <a:r>
              <a:rPr lang="en-US" dirty="0"/>
              <a:t>unlock mutexes in the </a:t>
            </a:r>
            <a:r>
              <a:rPr lang="en-US" b="1" dirty="0"/>
              <a:t>opposite order </a:t>
            </a:r>
            <a:r>
              <a:rPr lang="en-US" dirty="0"/>
              <a:t>that you locked them.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enter critical sections</a:t>
            </a:r>
            <a:r>
              <a:rPr lang="en-US" dirty="0">
                <a:solidFill>
                  <a:srgbClr val="00B050"/>
                </a:solidFill>
              </a:rPr>
              <a:t> in the </a:t>
            </a:r>
            <a:r>
              <a:rPr lang="en-US" b="1" dirty="0">
                <a:solidFill>
                  <a:srgbClr val="00B050"/>
                </a:solidFill>
              </a:rPr>
              <a:t>same order </a:t>
            </a:r>
            <a:r>
              <a:rPr lang="en-US" dirty="0">
                <a:solidFill>
                  <a:srgbClr val="00B050"/>
                </a:solidFill>
              </a:rPr>
              <a:t>on all threads.</a:t>
            </a:r>
          </a:p>
          <a:p>
            <a:pPr lvl="2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24_nested.c</a:t>
            </a:r>
            <a:r>
              <a:rPr lang="en-US" dirty="0"/>
              <a:t> shows both of the above in action.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redesign your program</a:t>
            </a:r>
            <a:r>
              <a:rPr lang="en-US" dirty="0">
                <a:solidFill>
                  <a:srgbClr val="00B050"/>
                </a:solidFill>
              </a:rPr>
              <a:t> to avoid the possibility of deadlock.</a:t>
            </a:r>
          </a:p>
          <a:p>
            <a:pPr lvl="2"/>
            <a:r>
              <a:rPr lang="en-US" dirty="0"/>
              <a:t>e.g. use a different synchronization primitive</a:t>
            </a:r>
          </a:p>
          <a:p>
            <a:pPr lvl="2"/>
            <a:r>
              <a:rPr lang="en-US" dirty="0"/>
              <a:t>or make the critical section bigger/use fewer mutexes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use nonblocking locks and waits </a:t>
            </a:r>
            <a:r>
              <a:rPr lang="en-US" dirty="0">
                <a:solidFill>
                  <a:srgbClr val="00B050"/>
                </a:solidFill>
              </a:rPr>
              <a:t>if necessary.</a:t>
            </a:r>
          </a:p>
          <a:p>
            <a:pPr lvl="2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24_trylock.c</a:t>
            </a:r>
            <a:r>
              <a:rPr lang="en-US" b="1" dirty="0"/>
              <a:t> </a:t>
            </a:r>
            <a:r>
              <a:rPr lang="en-US" dirty="0"/>
              <a:t>shows the use of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pthread_mutex_trylock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3"/>
            <a:r>
              <a:rPr lang="en-US" dirty="0"/>
              <a:t>not a </a:t>
            </a:r>
            <a:r>
              <a:rPr lang="en-US" i="1" dirty="0"/>
              <a:t>great</a:t>
            </a:r>
            <a:r>
              <a:rPr lang="en-US" dirty="0"/>
              <a:t> solution in all cases but sometimes necessary</a:t>
            </a:r>
          </a:p>
          <a:p>
            <a:pPr lvl="2"/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pthread_cond_timedwait</a:t>
            </a:r>
            <a:r>
              <a:rPr lang="en-US" dirty="0"/>
              <a:t> exists for </a:t>
            </a:r>
            <a:r>
              <a:rPr lang="en-US" dirty="0" err="1"/>
              <a:t>condvars</a:t>
            </a:r>
            <a:r>
              <a:rPr lang="en-US" dirty="0"/>
              <a:t> too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52E2C-93C3-6D46-82D1-026FFC7D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44C8A-790E-1347-857B-8E5F3B0D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028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D239-49B9-C748-9F61-44B934C46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Multiprocess</a:t>
            </a:r>
            <a:r>
              <a:rPr lang="en-US" dirty="0"/>
              <a:t> programs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F3B99-4132-1041-BA91-FCA7526D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45A85-1C78-C04A-AB7D-6FE37D6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268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CE161-4A40-EF4B-B7B1-619F1254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/>
          <a:lstStyle/>
          <a:p>
            <a:r>
              <a:rPr lang="en-US" dirty="0"/>
              <a:t>Nasty tabs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94109-3EEE-0C4D-AE0A-BC6AA521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C0015-51A7-E641-B499-CFA3192E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200" y="5296960"/>
            <a:ext cx="685800" cy="304271"/>
          </a:xfrm>
        </p:spPr>
        <p:txBody>
          <a:bodyPr/>
          <a:lstStyle/>
          <a:p>
            <a:fld id="{3552B95B-556F-44BD-91A5-D80C1B9E2BB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4F929-17CF-5F45-8569-D6D04B8B5161}"/>
              </a:ext>
            </a:extLst>
          </p:cNvPr>
          <p:cNvSpPr/>
          <p:nvPr/>
        </p:nvSpPr>
        <p:spPr>
          <a:xfrm>
            <a:off x="5486400" y="648230"/>
            <a:ext cx="3124200" cy="449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Process</a:t>
            </a:r>
            <a:endParaRPr 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122861-E2AC-E64F-A641-EF0FB991C46E}"/>
              </a:ext>
            </a:extLst>
          </p:cNvPr>
          <p:cNvSpPr/>
          <p:nvPr/>
        </p:nvSpPr>
        <p:spPr>
          <a:xfrm>
            <a:off x="5943600" y="1486430"/>
            <a:ext cx="2168279" cy="15857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b="1" dirty="0">
                <a:solidFill>
                  <a:schemeClr val="tx1"/>
                </a:solidFill>
              </a:rPr>
              <a:t>Tab Thread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5CDB7D-FD8F-394E-8C49-B20988A0D5CE}"/>
              </a:ext>
            </a:extLst>
          </p:cNvPr>
          <p:cNvSpPr/>
          <p:nvPr/>
        </p:nvSpPr>
        <p:spPr>
          <a:xfrm>
            <a:off x="5919247" y="3344650"/>
            <a:ext cx="2168279" cy="15857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b="1" dirty="0">
                <a:solidFill>
                  <a:schemeClr val="tx1"/>
                </a:solidFill>
              </a:rPr>
              <a:t>Tab Thread 2</a:t>
            </a: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3B060176-7DBB-8840-A2FF-05A50EA63E33}"/>
              </a:ext>
            </a:extLst>
          </p:cNvPr>
          <p:cNvSpPr/>
          <p:nvPr/>
        </p:nvSpPr>
        <p:spPr>
          <a:xfrm>
            <a:off x="990600" y="2210735"/>
            <a:ext cx="1676400" cy="53340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bank.com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C3288860-0BBB-AD48-94A2-84F8927A297F}"/>
              </a:ext>
            </a:extLst>
          </p:cNvPr>
          <p:cNvSpPr/>
          <p:nvPr/>
        </p:nvSpPr>
        <p:spPr>
          <a:xfrm>
            <a:off x="2667000" y="2210735"/>
            <a:ext cx="1676400" cy="53340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virus.com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741C10-AC3E-0448-84C9-C622CEFF5834}"/>
              </a:ext>
            </a:extLst>
          </p:cNvPr>
          <p:cNvSpPr/>
          <p:nvPr/>
        </p:nvSpPr>
        <p:spPr>
          <a:xfrm>
            <a:off x="990600" y="2744135"/>
            <a:ext cx="3352800" cy="23231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Hi, Jeff Bezos!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Your balance is: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$203,000,000,000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89A8A1-A64D-1E48-B871-66475CD930D5}"/>
              </a:ext>
            </a:extLst>
          </p:cNvPr>
          <p:cNvSpPr txBox="1"/>
          <p:nvPr/>
        </p:nvSpPr>
        <p:spPr>
          <a:xfrm>
            <a:off x="6314736" y="1745915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  <a:t>$$$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B5DD06-68FC-4D42-89BD-E8F8A72779D5}"/>
              </a:ext>
            </a:extLst>
          </p:cNvPr>
          <p:cNvSpPr txBox="1"/>
          <p:nvPr/>
        </p:nvSpPr>
        <p:spPr>
          <a:xfrm rot="5400000">
            <a:off x="6484659" y="3537238"/>
            <a:ext cx="1116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&gt;:)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A35E3CC5-4409-0748-BC7C-7F85FAFE65A9}"/>
              </a:ext>
            </a:extLst>
          </p:cNvPr>
          <p:cNvSpPr/>
          <p:nvPr/>
        </p:nvSpPr>
        <p:spPr>
          <a:xfrm>
            <a:off x="7195739" y="2025885"/>
            <a:ext cx="1219200" cy="2124920"/>
          </a:xfrm>
          <a:prstGeom prst="arc">
            <a:avLst>
              <a:gd name="adj1" fmla="val 15822039"/>
              <a:gd name="adj2" fmla="val 5430273"/>
            </a:avLst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01BB19-5CFD-014B-8E22-AC994C89AAE6}"/>
              </a:ext>
            </a:extLst>
          </p:cNvPr>
          <p:cNvSpPr txBox="1"/>
          <p:nvPr/>
        </p:nvSpPr>
        <p:spPr>
          <a:xfrm>
            <a:off x="327467" y="629742"/>
            <a:ext cx="4660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let’s say your browser runs each tab in its own </a:t>
            </a:r>
            <a:r>
              <a:rPr lang="en-US" sz="2200" i="1" dirty="0"/>
              <a:t>thread.</a:t>
            </a:r>
            <a:r>
              <a:rPr lang="en-US" sz="2200" dirty="0"/>
              <a:t> you visit your bank in one tab, and another tab is running malware.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09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8" grpId="0"/>
      <p:bldP spid="29" grpId="0"/>
      <p:bldP spid="30" grpId="0" animBg="1"/>
      <p:bldP spid="14" grpId="0"/>
    </p:bldLst>
  </p:timing>
</p:sld>
</file>

<file path=ppt/theme/theme1.xml><?xml version="1.0" encoding="utf-8"?>
<a:theme xmlns:a="http://schemas.openxmlformats.org/drawingml/2006/main" name="1_02 - C - Basics">
  <a:themeElements>
    <a:clrScheme name="Custom 2">
      <a:dk1>
        <a:srgbClr val="000000"/>
      </a:dk1>
      <a:lt1>
        <a:srgbClr val="FFFFFF"/>
      </a:lt1>
      <a:dk2>
        <a:srgbClr val="3B481E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egoe WP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fall_2017" id="{93D034CE-FEB5-4D4D-96F7-6B7F8A5EB99A}" vid="{194AE869-5029-ED49-81EA-C574BDDBE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02 - C - Basics</Template>
  <TotalTime>15768</TotalTime>
  <Words>2313</Words>
  <Application>Microsoft Macintosh PowerPoint</Application>
  <PresentationFormat>On-screen Show (16:10)</PresentationFormat>
  <Paragraphs>304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Consolas</vt:lpstr>
      <vt:lpstr>Courier New</vt:lpstr>
      <vt:lpstr>Segoe UI</vt:lpstr>
      <vt:lpstr>Segoe WP Semibold</vt:lpstr>
      <vt:lpstr>Trebuchet MS</vt:lpstr>
      <vt:lpstr>Wingdings</vt:lpstr>
      <vt:lpstr>1_02 - C - Basics</vt:lpstr>
      <vt:lpstr>Deadlocks and IPC</vt:lpstr>
      <vt:lpstr>Class announcements</vt:lpstr>
      <vt:lpstr>Deadlocks, continued</vt:lpstr>
      <vt:lpstr>Multiple mutexes (animated)</vt:lpstr>
      <vt:lpstr>Is it still “gridlock” if it doesn’t happen on a grid?</vt:lpstr>
      <vt:lpstr>Conditions for a deadlock</vt:lpstr>
      <vt:lpstr>An ounce of prevention</vt:lpstr>
      <vt:lpstr>Multiprocess programs</vt:lpstr>
      <vt:lpstr>Nasty tabs</vt:lpstr>
      <vt:lpstr>Stay in the sandbox</vt:lpstr>
      <vt:lpstr>But if you can do that…</vt:lpstr>
      <vt:lpstr>Kaboom</vt:lpstr>
      <vt:lpstr>But how??</vt:lpstr>
      <vt:lpstr>Inter-process Communication (IPC)</vt:lpstr>
      <vt:lpstr>IPC using files</vt:lpstr>
      <vt:lpstr>IPC using pipes</vt:lpstr>
      <vt:lpstr>Clogged pipes</vt:lpstr>
      <vt:lpstr>We have to go faster</vt:lpstr>
      <vt:lpstr>IPC using shared memory</vt:lpstr>
      <vt:lpstr>Shared memory</vt:lpstr>
      <vt:lpstr>IPC using sockets</vt:lpstr>
      <vt:lpstr>IPC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- Basics</dc:title>
  <dc:creator>me</dc:creator>
  <cp:lastModifiedBy>Billingsley, Jarrett F</cp:lastModifiedBy>
  <cp:revision>736</cp:revision>
  <dcterms:created xsi:type="dcterms:W3CDTF">2017-01-24T02:14:22Z</dcterms:created>
  <dcterms:modified xsi:type="dcterms:W3CDTF">2024-04-16T13:30:59Z</dcterms:modified>
</cp:coreProperties>
</file>